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4" r:id="rId4"/>
    <p:sldId id="265" r:id="rId5"/>
    <p:sldId id="263" r:id="rId6"/>
    <p:sldId id="266" r:id="rId7"/>
    <p:sldId id="267" r:id="rId8"/>
    <p:sldId id="268" r:id="rId9"/>
    <p:sldId id="257" r:id="rId10"/>
    <p:sldId id="258" r:id="rId11"/>
    <p:sldId id="259" r:id="rId12"/>
    <p:sldId id="260" r:id="rId13"/>
    <p:sldId id="269" r:id="rId14"/>
    <p:sldId id="26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1E16"/>
    <a:srgbClr val="201F16"/>
    <a:srgbClr val="261F14"/>
    <a:srgbClr val="FF6002"/>
    <a:srgbClr val="BC6200"/>
    <a:srgbClr val="D67000"/>
    <a:srgbClr val="F68100"/>
    <a:srgbClr val="BE6606"/>
    <a:srgbClr val="E37A07"/>
    <a:srgbClr val="F789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0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5D7B-45B7-4C92-9A31-54F58D02BDFF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43E2-37F7-449B-A315-01CCD46C8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262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5D7B-45B7-4C92-9A31-54F58D02BDFF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43E2-37F7-449B-A315-01CCD46C8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771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5D7B-45B7-4C92-9A31-54F58D02BDFF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43E2-37F7-449B-A315-01CCD46C8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48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5D7B-45B7-4C92-9A31-54F58D02BDFF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43E2-37F7-449B-A315-01CCD46C8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45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5D7B-45B7-4C92-9A31-54F58D02BDFF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43E2-37F7-449B-A315-01CCD46C8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599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5D7B-45B7-4C92-9A31-54F58D02BDFF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43E2-37F7-449B-A315-01CCD46C8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065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5D7B-45B7-4C92-9A31-54F58D02BDFF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43E2-37F7-449B-A315-01CCD46C8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565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5D7B-45B7-4C92-9A31-54F58D02BDFF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43E2-37F7-449B-A315-01CCD46C8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608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5D7B-45B7-4C92-9A31-54F58D02BDFF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43E2-37F7-449B-A315-01CCD46C8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4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5D7B-45B7-4C92-9A31-54F58D02BDFF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43E2-37F7-449B-A315-01CCD46C8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64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5D7B-45B7-4C92-9A31-54F58D02BDFF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43E2-37F7-449B-A315-01CCD46C8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9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contourW="12700" prstMaterial="powder">
              <a:bevelB w="69850" h="69850" prst="divot"/>
              <a:extrusionClr>
                <a:schemeClr val="tx2">
                  <a:lumMod val="50000"/>
                </a:schemeClr>
              </a:extrusionClr>
              <a:contourClr>
                <a:schemeClr val="bg2">
                  <a:lumMod val="10000"/>
                </a:schemeClr>
              </a:contourClr>
            </a:sp3d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contourW="12700">
              <a:contourClr>
                <a:schemeClr val="accent6"/>
              </a:contourClr>
            </a:sp3d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D5D7B-45B7-4C92-9A31-54F58D02BDFF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D43E2-37F7-449B-A315-01CCD46C8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51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none" spc="0">
          <a:ln w="9525">
            <a:solidFill>
              <a:schemeClr val="bg1"/>
            </a:solidFill>
            <a:prstDash val="solid"/>
          </a:ln>
          <a:solidFill>
            <a:schemeClr val="bg1"/>
          </a:solidFill>
          <a:effectLst>
            <a:outerShdw blurRad="88900" dist="38100" dir="2700000" algn="tl" rotWithShape="0">
              <a:schemeClr val="tx1">
                <a:alpha val="63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1697" y="1371600"/>
            <a:ext cx="7772400" cy="2900473"/>
          </a:xfrm>
        </p:spPr>
        <p:txBody>
          <a:bodyPr>
            <a:noAutofit/>
          </a:bodyPr>
          <a:lstStyle/>
          <a:p>
            <a:r>
              <a:rPr lang="ru-RU" sz="9600" dirty="0">
                <a:ln w="12700" cmpd="sng">
                  <a:solidFill>
                    <a:srgbClr val="1E1E16"/>
                  </a:solidFill>
                  <a:prstDash val="solid"/>
                </a:ln>
                <a:solidFill>
                  <a:srgbClr val="FF6002"/>
                </a:solidFill>
                <a:latin typeface="Georgia Pro" panose="02040502050405020303" pitchFamily="18" charset="0"/>
              </a:rPr>
              <a:t>Стена</a:t>
            </a:r>
            <a:r>
              <a:rPr lang="ru-RU" sz="9600" dirty="0">
                <a:solidFill>
                  <a:srgbClr val="FF6002"/>
                </a:solidFill>
                <a:latin typeface="Georgia Pro" panose="02040502050405020303" pitchFamily="18" charset="0"/>
              </a:rPr>
              <a:t> </a:t>
            </a:r>
            <a:br>
              <a:rPr lang="ru-RU" sz="9600" dirty="0">
                <a:solidFill>
                  <a:srgbClr val="FF6002"/>
                </a:solidFill>
                <a:latin typeface="Georgia Pro" panose="02040502050405020303" pitchFamily="18" charset="0"/>
              </a:rPr>
            </a:br>
            <a:r>
              <a:rPr lang="ru-RU" sz="9600" dirty="0">
                <a:ln w="9525">
                  <a:solidFill>
                    <a:srgbClr val="1E1E16"/>
                  </a:solidFill>
                  <a:prstDash val="solid"/>
                </a:ln>
                <a:solidFill>
                  <a:srgbClr val="FF6002"/>
                </a:solidFill>
                <a:latin typeface="Georgia Pro" panose="02040502050405020303" pitchFamily="18" charset="0"/>
              </a:rPr>
              <a:t>памяти</a:t>
            </a:r>
            <a:endParaRPr lang="en-US" sz="9600" dirty="0">
              <a:ln w="9525">
                <a:solidFill>
                  <a:srgbClr val="1E1E16"/>
                </a:solidFill>
                <a:prstDash val="solid"/>
              </a:ln>
              <a:solidFill>
                <a:srgbClr val="FF6002"/>
              </a:solidFill>
              <a:latin typeface="Georgia Pro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017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EFBFA01-78D2-D147-A1ED-CB66553D30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9390">
            <a:off x="6586258" y="255136"/>
            <a:ext cx="2180551" cy="2907401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69464F2F-215E-154B-A646-4D42BCED33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32836">
            <a:off x="5973213" y="1977241"/>
            <a:ext cx="2023466" cy="269795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A82E22-47C7-0147-93EC-EDE935D17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116" y="111920"/>
            <a:ext cx="7886700" cy="1325563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Georgia Pro" panose="02040502050405020303" pitchFamily="18" charset="0"/>
              </a:rPr>
              <a:t>Некрасов Михаил Алексеевич
(22.11.1922-05.01.1998)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F46850-2C7A-A44E-8977-8F2117647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16" y="1549404"/>
            <a:ext cx="515760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200" b="1" dirty="0">
                <a:latin typeface="Georgia Pro" panose="02040502050405020303" pitchFamily="18" charset="0"/>
              </a:rPr>
              <a:t>Рассказывает, Долгова Наталья Юрьевна, (</a:t>
            </a:r>
            <a:r>
              <a:rPr lang="ru-RU" sz="1200" b="1" dirty="0" err="1">
                <a:latin typeface="Georgia Pro" panose="02040502050405020303" pitchFamily="18" charset="0"/>
              </a:rPr>
              <a:t>зам.начальника</a:t>
            </a:r>
            <a:r>
              <a:rPr lang="ru-RU" sz="1200" b="1" dirty="0">
                <a:latin typeface="Georgia Pro" panose="02040502050405020303" pitchFamily="18" charset="0"/>
              </a:rPr>
              <a:t> управления по библиотечному обеспечению):</a:t>
            </a:r>
          </a:p>
          <a:p>
            <a:pPr marL="0" indent="0">
              <a:buNone/>
            </a:pPr>
            <a:endParaRPr lang="ru-RU" sz="1800" b="1" dirty="0">
              <a:latin typeface="Georgia Pro" panose="02040502050405020303" pitchFamily="18" charset="0"/>
            </a:endParaRPr>
          </a:p>
          <a:p>
            <a:pPr marL="0" indent="18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>
                <a:latin typeface="Georgia Pro" panose="02040502050405020303" pitchFamily="18" charset="0"/>
              </a:rPr>
              <a:t>На фото мой дедушка. </a:t>
            </a:r>
            <a:r>
              <a:rPr lang="ru-RU" sz="1400" b="1" i="0" dirty="0">
                <a:effectLst/>
                <a:latin typeface="Georgia Pro" panose="02040502050405020303" pitchFamily="18" charset="0"/>
              </a:rPr>
              <a:t>Мало что знаю про его жизнь во время войны. Ушёл на войну с первых дней. Был  ранен в голову, так и жил с осколком в голове. Участвовал в штурме Кенигсберга, форсировал Одер. Дошёл до Берлина, имеет награды. Знаю что за 80 км. до Берлина  они встретились с отцом Алексеем </a:t>
            </a:r>
            <a:r>
              <a:rPr lang="ru-RU" sz="1400" b="1" i="0" dirty="0" err="1">
                <a:effectLst/>
                <a:latin typeface="Georgia Pro" panose="02040502050405020303" pitchFamily="18" charset="0"/>
              </a:rPr>
              <a:t>Ксенофонтовичем</a:t>
            </a:r>
            <a:r>
              <a:rPr lang="ru-RU" sz="1400" b="1" i="0" dirty="0">
                <a:effectLst/>
                <a:latin typeface="Georgia Pro" panose="02040502050405020303" pitchFamily="18" charset="0"/>
              </a:rPr>
              <a:t> Некрасовым. Дедушка про войну не любил рассказывать..."Что рассказывать, там кровь и смерть" - говорил </a:t>
            </a:r>
            <a:r>
              <a:rPr lang="ru-RU" sz="1400" b="1" i="0">
                <a:effectLst/>
                <a:latin typeface="Georgia Pro" panose="02040502050405020303" pitchFamily="18" charset="0"/>
              </a:rPr>
              <a:t>он.</a:t>
            </a:r>
            <a:endParaRPr lang="ru-RU" sz="1400" b="1" dirty="0">
              <a:latin typeface="Georgia Pro" panose="02040502050405020303" pitchFamily="18" charset="0"/>
            </a:endParaRPr>
          </a:p>
        </p:txBody>
      </p:sp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2D1CECD1-68ED-7E48-98FE-C4FBDDE386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028">
            <a:off x="6742312" y="3947131"/>
            <a:ext cx="1975959" cy="263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817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7A7DB5-C940-1E4A-BC75-038D1751F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339" y="-26823"/>
            <a:ext cx="7886700" cy="1325563"/>
          </a:xfrm>
        </p:spPr>
        <p:txBody>
          <a:bodyPr>
            <a:normAutofit/>
          </a:bodyPr>
          <a:lstStyle/>
          <a:p>
            <a:r>
              <a:rPr lang="ru-RU" sz="2400" dirty="0" err="1">
                <a:latin typeface="Georgia Pro" panose="02040502050405020303" pitchFamily="18" charset="0"/>
              </a:rPr>
              <a:t>Вошев</a:t>
            </a:r>
            <a:r>
              <a:rPr lang="ru-RU" sz="2400" dirty="0">
                <a:latin typeface="Georgia Pro" panose="02040502050405020303" pitchFamily="18" charset="0"/>
              </a:rPr>
              <a:t> Михаил </a:t>
            </a:r>
            <a:r>
              <a:rPr lang="ru-RU" sz="2400" dirty="0" err="1">
                <a:latin typeface="Georgia Pro" panose="02040502050405020303" pitchFamily="18" charset="0"/>
              </a:rPr>
              <a:t>Антипович</a:t>
            </a:r>
            <a:r>
              <a:rPr lang="ru-RU" sz="2400" dirty="0">
                <a:latin typeface="Georgia Pro" panose="02040502050405020303" pitchFamily="18" charset="0"/>
              </a:rPr>
              <a:t>
(</a:t>
            </a:r>
            <a:r>
              <a:rPr lang="ru-RU" sz="2400" dirty="0" smtClean="0">
                <a:latin typeface="Georgia Pro" panose="02040502050405020303" pitchFamily="18" charset="0"/>
              </a:rPr>
              <a:t>01.12.1926-08.12.2019</a:t>
            </a:r>
            <a:r>
              <a:rPr lang="ru-RU" sz="2400" dirty="0">
                <a:latin typeface="Georgia Pro" panose="02040502050405020303" pitchFamily="18" charset="0"/>
              </a:rPr>
              <a:t>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6D91D5-F505-2643-B5AE-6A13C679B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339" y="939715"/>
            <a:ext cx="5781609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1100" b="1" dirty="0">
                <a:latin typeface="Georgia" panose="02040502050405020303" pitchFamily="18" charset="0"/>
              </a:rPr>
              <a:t>Рассказывает Комлева Татьяна Михайловна (зав. Информационно-библиографическим центром НБ НГУЭУ):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200" b="1" dirty="0">
              <a:latin typeface="Georgia" panose="02040502050405020303" pitchFamily="18" charset="0"/>
            </a:endParaRPr>
          </a:p>
          <a:p>
            <a:pPr marL="0" indent="18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b="1" dirty="0">
                <a:latin typeface="Georgia" panose="02040502050405020303" pitchFamily="18" charset="0"/>
              </a:rPr>
              <a:t>Мой папа в ноябре 1944 был призван </a:t>
            </a:r>
            <a:r>
              <a:rPr lang="ru-RU" sz="1200" b="1" dirty="0" err="1">
                <a:latin typeface="Georgia" panose="02040502050405020303" pitchFamily="18" charset="0"/>
              </a:rPr>
              <a:t>Боготольским</a:t>
            </a:r>
            <a:r>
              <a:rPr lang="ru-RU" sz="1200" b="1" dirty="0">
                <a:latin typeface="Georgia" panose="02040502050405020303" pitchFamily="18" charset="0"/>
              </a:rPr>
              <a:t> РВК Красноярского края, на тот момент ему ещё не исполнилось 18 лет.</a:t>
            </a:r>
          </a:p>
          <a:p>
            <a:pPr marL="0" indent="18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b="1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С 11 декабря 1944 года по 21 марта 1951 года проходил службу в частях береговой обороны Тихоокеанского флота. В составе Тихоокеанского флотского экипажа зенитной артиллерии малого калибра в звании старшего матроса, в должности комендора (морской артиллерист) принимал участие в войне с Японией.</a:t>
            </a:r>
          </a:p>
          <a:p>
            <a:pPr marL="0" indent="18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b="1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За участие в боевых действиях против японских империалистов награжден медалью "За победу над Японией", а также </a:t>
            </a:r>
            <a:r>
              <a:rPr lang="ru-RU" sz="1200" b="1" i="0" dirty="0">
                <a:effectLst/>
                <a:latin typeface="Georgia" panose="02040502050405020303" pitchFamily="18" charset="0"/>
              </a:rPr>
              <a:t>юбилейными</a:t>
            </a:r>
            <a:r>
              <a:rPr lang="ru-RU" sz="1200" b="1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медалями ко Дню Победы, юбилейной медалью "</a:t>
            </a:r>
            <a:r>
              <a:rPr lang="af-ZA" sz="1200" b="1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XXX </a:t>
            </a:r>
            <a:r>
              <a:rPr lang="ru-RU" sz="1200" b="1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лет Советской Армии и Флота", юбилейными медалями Вооруженных сил СССР.  </a:t>
            </a:r>
          </a:p>
          <a:p>
            <a:pPr marL="0" indent="18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b="1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После демобилизации честно и добросовестно трудился в с. Большие Ключи (колхоз-миллионер "Большевик") Красноярского края Рыбинского района.  Избирался депутатом Красноярского краевого Совета. Награжден бронзовой медалью ВДНХ за достигнутые успехи в развитии народного хозяйства СССР, многократно удостаивался Знака "Победитель социалистического соревнования", Знака "Ударник девятой пятилетки". Награжден медалью "Ветеран труда".</a:t>
            </a:r>
          </a:p>
          <a:p>
            <a:pPr marL="0" indent="0">
              <a:lnSpc>
                <a:spcPct val="100000"/>
              </a:lnSpc>
              <a:buNone/>
            </a:pPr>
            <a:endParaRPr lang="ru-RU" sz="1200" b="0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10" name="Рисунок 10">
            <a:extLst>
              <a:ext uri="{FF2B5EF4-FFF2-40B4-BE49-F238E27FC236}">
                <a16:creationId xmlns:a16="http://schemas.microsoft.com/office/drawing/2014/main" id="{9E6646DF-BFE9-F545-9BAB-C0753F575A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6"/>
          <a:stretch/>
        </p:blipFill>
        <p:spPr>
          <a:xfrm>
            <a:off x="6094948" y="1096469"/>
            <a:ext cx="2818086" cy="487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52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FE6C3C-50D7-404A-9D1D-D837F0609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68" y="-106284"/>
            <a:ext cx="6899384" cy="915822"/>
          </a:xfrm>
        </p:spPr>
        <p:txBody>
          <a:bodyPr>
            <a:normAutofit/>
          </a:bodyPr>
          <a:lstStyle/>
          <a:p>
            <a:r>
              <a:rPr lang="ru-RU" sz="2400">
                <a:latin typeface="Georgia Pro" panose="02040502050405020303" pitchFamily="18" charset="0"/>
              </a:rPr>
              <a:t>Фадеев Яков Фёдорович (1918-1943)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97921F-45B2-1340-B960-E1A32BD85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770" y="975187"/>
            <a:ext cx="6474358" cy="3853247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b="1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Р</a:t>
            </a:r>
            <a:r>
              <a:rPr lang="ru-RU" sz="4400" b="1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ассказывает Комлева Татьяна Михайловна (зав. Информационно-библиографического центра НБ НГУЭУ):</a:t>
            </a:r>
          </a:p>
          <a:p>
            <a:pPr marL="0" indent="1800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5600" b="1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marL="0" indent="18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b="1" dirty="0">
                <a:solidFill>
                  <a:srgbClr val="000000"/>
                </a:solidFill>
                <a:latin typeface="Georgia" panose="02040502050405020303" pitchFamily="18" charset="0"/>
              </a:rPr>
              <a:t>Мой дядя в </a:t>
            </a:r>
            <a:r>
              <a:rPr lang="ru-RU" sz="4800" b="1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1941 году отслужил срочную службу на Востоке и должен был быть демобилизован, когда началась война... Его родители: Фадеев Федор Михайлович и Фадеева Дарья Никифоровна получили телеграмму о том, что он будет проездом на фронт на станции </a:t>
            </a:r>
            <a:r>
              <a:rPr lang="ru-RU" sz="4800" b="1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Камала</a:t>
            </a:r>
            <a:r>
              <a:rPr lang="ru-RU" sz="4800" b="1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Красноярского края Рыбинского района, что находится примерно в 18 км от с. Большие Ключи, где они проживали. </a:t>
            </a:r>
          </a:p>
          <a:p>
            <a:pPr marL="0" indent="18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b="1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Дедушка и бабушка взяли с собой на встречу и мою маму - Фадееву (после замужества </a:t>
            </a:r>
            <a:r>
              <a:rPr lang="ru-RU" sz="4800" b="1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Вошеву</a:t>
            </a:r>
            <a:r>
              <a:rPr lang="ru-RU" sz="4800" b="1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) Викторию Федоровну, ей на тот момент было 9 лет. Мама до сих пор вспоминает со слезами эту встречу. Как они ехали, торопились, т.к. телеграмма пришла как раз в день прибытия поезда. Как их семья карабкалась по насыпи, чтобы подбежать к вагону. Как обнял и долго не отпускал их всех троих Яша. Как ему кричали из вагона товарищи, переживающие о том, чтобы он успел запрыгнуть в вагон уже отходящего поезда...</a:t>
            </a:r>
          </a:p>
          <a:p>
            <a:pPr marL="0" indent="18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b="1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Воевал Яков Федорович в составе 6 гвардейской стрелковой бригады. Принимал участие в боевых действиях на Северном Кавказе, в Краснодарском крае, под Новороссийском. Погиб мой дядя, Фадеев Яков Федорович, 9 октября 1943 г.  на Украине в Запорожской области </a:t>
            </a:r>
            <a:r>
              <a:rPr lang="ru-RU" sz="4800" b="1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Ореховского</a:t>
            </a:r>
            <a:r>
              <a:rPr lang="ru-RU" sz="4800" b="1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района. Ему было 25 лет, женат не был.</a:t>
            </a:r>
          </a:p>
          <a:p>
            <a:pPr marL="0" indent="1800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4800" dirty="0">
              <a:latin typeface="Georgia" panose="0204050205040502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5128" y="1674990"/>
            <a:ext cx="225742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786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C72B40-A7A9-2043-AF16-8512D8D63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633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Georgia" panose="02040502050405020303" pitchFamily="18" charset="0"/>
              </a:rPr>
              <a:t>Романов</a:t>
            </a:r>
            <a:r>
              <a:rPr lang="en-US" sz="2400" dirty="0">
                <a:latin typeface="Georgia" panose="02040502050405020303" pitchFamily="18" charset="0"/>
              </a:rPr>
              <a:t> </a:t>
            </a:r>
            <a:r>
              <a:rPr lang="en-US" sz="2400" dirty="0" err="1">
                <a:latin typeface="Georgia" panose="02040502050405020303" pitchFamily="18" charset="0"/>
              </a:rPr>
              <a:t>Федор</a:t>
            </a:r>
            <a:r>
              <a:rPr lang="en-US" sz="2400" dirty="0">
                <a:latin typeface="Georgia" panose="02040502050405020303" pitchFamily="18" charset="0"/>
              </a:rPr>
              <a:t> </a:t>
            </a:r>
            <a:r>
              <a:rPr lang="en-US" sz="2400" dirty="0" err="1">
                <a:latin typeface="Georgia" panose="02040502050405020303" pitchFamily="18" charset="0"/>
              </a:rPr>
              <a:t>Павлович</a:t>
            </a:r>
            <a:r>
              <a:rPr lang="en-US" sz="2400" dirty="0">
                <a:latin typeface="Georgia" panose="02040502050405020303" pitchFamily="18" charset="0"/>
              </a:rPr>
              <a:t/>
            </a:r>
            <a:br>
              <a:rPr lang="en-US" sz="2400" dirty="0">
                <a:latin typeface="Georgia" panose="02040502050405020303" pitchFamily="18" charset="0"/>
              </a:rPr>
            </a:br>
            <a:r>
              <a:rPr lang="en-US" sz="2400" dirty="0" smtClean="0">
                <a:latin typeface="Georgia" panose="02040502050405020303" pitchFamily="18" charset="0"/>
              </a:rPr>
              <a:t>(1912-01.01.1944)</a:t>
            </a:r>
            <a:endParaRPr lang="ru-RU" sz="2400" dirty="0">
              <a:latin typeface="Georgia" panose="02040502050405020303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B9B45F-D18F-9D46-831D-F30C280DC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633" y="1025404"/>
            <a:ext cx="5638142" cy="4199739"/>
          </a:xfrm>
        </p:spPr>
        <p:txBody>
          <a:bodyPr>
            <a:normAutofit fontScale="77500" lnSpcReduction="20000"/>
          </a:bodyPr>
          <a:lstStyle/>
          <a:p>
            <a:pPr marL="0" indent="36000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b="1" dirty="0" err="1">
                <a:latin typeface="Georgia" panose="02040502050405020303" pitchFamily="18" charset="0"/>
              </a:rPr>
              <a:t>Рассказывает</a:t>
            </a:r>
            <a:r>
              <a:rPr lang="en-US" sz="1400" b="1" dirty="0">
                <a:latin typeface="Georgia" panose="02040502050405020303" pitchFamily="18" charset="0"/>
              </a:rPr>
              <a:t> </a:t>
            </a:r>
            <a:r>
              <a:rPr lang="en-US" sz="1400" b="1" dirty="0" err="1">
                <a:latin typeface="Georgia" panose="02040502050405020303" pitchFamily="18" charset="0"/>
              </a:rPr>
              <a:t>Чернова</a:t>
            </a:r>
            <a:r>
              <a:rPr lang="en-US" sz="1400" b="1" dirty="0">
                <a:latin typeface="Georgia" panose="02040502050405020303" pitchFamily="18" charset="0"/>
              </a:rPr>
              <a:t> </a:t>
            </a:r>
            <a:r>
              <a:rPr lang="en-US" sz="1400" b="1" dirty="0" err="1">
                <a:latin typeface="Georgia" panose="02040502050405020303" pitchFamily="18" charset="0"/>
              </a:rPr>
              <a:t>Варвара</a:t>
            </a:r>
            <a:r>
              <a:rPr lang="en-US" sz="1400" b="1" dirty="0">
                <a:latin typeface="Georgia" panose="02040502050405020303" pitchFamily="18" charset="0"/>
              </a:rPr>
              <a:t> </a:t>
            </a:r>
            <a:r>
              <a:rPr lang="en-US" sz="1400" b="1" dirty="0" err="1">
                <a:latin typeface="Georgia" panose="02040502050405020303" pitchFamily="18" charset="0"/>
              </a:rPr>
              <a:t>Николаевна</a:t>
            </a:r>
            <a:r>
              <a:rPr lang="en-US" sz="1400" b="1" dirty="0">
                <a:latin typeface="Georgia" panose="02040502050405020303" pitchFamily="18" charset="0"/>
              </a:rPr>
              <a:t> (</a:t>
            </a:r>
            <a:r>
              <a:rPr lang="en-US" sz="1400" b="1" dirty="0" err="1">
                <a:latin typeface="Georgia" panose="02040502050405020303" pitchFamily="18" charset="0"/>
              </a:rPr>
              <a:t>методист</a:t>
            </a:r>
            <a:r>
              <a:rPr lang="en-US" sz="1400" b="1" dirty="0">
                <a:latin typeface="Georgia" panose="02040502050405020303" pitchFamily="18" charset="0"/>
              </a:rPr>
              <a:t> </a:t>
            </a:r>
            <a:r>
              <a:rPr lang="en-US" sz="1400" b="1" dirty="0" err="1">
                <a:latin typeface="Georgia" panose="02040502050405020303" pitchFamily="18" charset="0"/>
              </a:rPr>
              <a:t>Информационно-библиографического</a:t>
            </a:r>
            <a:r>
              <a:rPr lang="en-US" sz="1400" b="1" dirty="0">
                <a:latin typeface="Georgia" panose="02040502050405020303" pitchFamily="18" charset="0"/>
              </a:rPr>
              <a:t> </a:t>
            </a:r>
            <a:r>
              <a:rPr lang="en-US" sz="1400" b="1" dirty="0" err="1">
                <a:latin typeface="Georgia" panose="02040502050405020303" pitchFamily="18" charset="0"/>
              </a:rPr>
              <a:t>центра</a:t>
            </a:r>
            <a:r>
              <a:rPr lang="en-US" sz="1400" b="1" dirty="0">
                <a:latin typeface="Georgia" panose="02040502050405020303" pitchFamily="18" charset="0"/>
              </a:rPr>
              <a:t> НБ НГУЭУ</a:t>
            </a:r>
            <a:r>
              <a:rPr lang="en-US" sz="1400" b="1" dirty="0" smtClean="0">
                <a:latin typeface="Georgia" panose="02040502050405020303" pitchFamily="18" charset="0"/>
              </a:rPr>
              <a:t>):</a:t>
            </a:r>
            <a:endParaRPr lang="ru-RU" sz="1400" b="1" dirty="0" smtClean="0">
              <a:latin typeface="Georgia" panose="02040502050405020303" pitchFamily="18" charset="0"/>
            </a:endParaRPr>
          </a:p>
          <a:p>
            <a:pPr marL="0" indent="360000">
              <a:lnSpc>
                <a:spcPct val="110000"/>
              </a:lnSpc>
              <a:spcBef>
                <a:spcPts val="0"/>
              </a:spcBef>
              <a:buNone/>
            </a:pPr>
            <a:endParaRPr lang="en-US" sz="1400" b="1" dirty="0">
              <a:latin typeface="Georgia" panose="02040502050405020303" pitchFamily="18" charset="0"/>
            </a:endParaRPr>
          </a:p>
          <a:p>
            <a:pPr marL="0" indent="3600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US" sz="18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фото</a:t>
            </a:r>
            <a:r>
              <a:rPr lang="en-US" sz="18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мой</a:t>
            </a:r>
            <a:r>
              <a:rPr lang="en-US" sz="18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прадед</a:t>
            </a:r>
            <a:r>
              <a:rPr lang="en-US" sz="18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b="1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</a:t>
            </a:r>
            <a:r>
              <a:rPr lang="en-US" sz="18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</a:t>
            </a:r>
            <a:r>
              <a:rPr lang="ru-RU" sz="1800" b="1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одился</a:t>
            </a:r>
            <a:r>
              <a:rPr lang="ru-RU" sz="18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1912 году в селе Володарка Алтайского края </a:t>
            </a:r>
            <a:r>
              <a:rPr lang="ru-RU" sz="1800" b="1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Топчихинского</a:t>
            </a:r>
            <a:r>
              <a:rPr lang="ru-RU" sz="18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района. </a:t>
            </a:r>
          </a:p>
          <a:p>
            <a:pPr marL="0" indent="3600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Призван </a:t>
            </a:r>
            <a:r>
              <a:rPr lang="ru-RU" sz="1800" b="1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Топчихинским</a:t>
            </a:r>
            <a:r>
              <a:rPr lang="ru-RU" sz="18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РВК Алтайского края </a:t>
            </a:r>
            <a:r>
              <a:rPr lang="ru-RU" sz="1800" b="1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Топчихинского</a:t>
            </a:r>
            <a:r>
              <a:rPr lang="ru-RU" sz="18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района в 1941 году. </a:t>
            </a:r>
          </a:p>
          <a:p>
            <a:pPr marL="0" indent="3600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Воинское звание: старший сержант, стрелок роты автоматчиков (1003 Стрелковый полк, 279-ой </a:t>
            </a:r>
            <a:r>
              <a:rPr lang="ru-RU" sz="1800" b="1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Лисичанской</a:t>
            </a:r>
            <a:r>
              <a:rPr lang="ru-RU" sz="18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Стрелковой Дивизии 3-й Гвардейской Армии, Юго-Западного фронта).</a:t>
            </a:r>
          </a:p>
          <a:p>
            <a:pPr marL="0" indent="3600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Подвиг: получив задание командования, первым ворвался в расположение противника, уничтожив при этом до 8 немецких солдат и офицеров, проявив мужество и отвагу.</a:t>
            </a:r>
          </a:p>
          <a:p>
            <a:pPr marL="0" indent="3600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Награжден медалью «За отвагу»  приказ подразделения №31 от 06.10.1943 года.</a:t>
            </a:r>
          </a:p>
          <a:p>
            <a:pPr marL="0" indent="3600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Погиб 01.01.1944 года. Похоронен в селе Большая Белозерка, Белозерского района, Запорожской области, Украинской ССР.</a:t>
            </a:r>
          </a:p>
        </p:txBody>
      </p:sp>
      <p:pic>
        <p:nvPicPr>
          <p:cNvPr id="6" name="Рисунок 5" descr="C:\Documents and Settings\user\Рабочий стол\Я\Дед\Дед - копия.jpg">
            <a:extLst>
              <a:ext uri="{FF2B5EF4-FFF2-40B4-BE49-F238E27FC236}">
                <a16:creationId xmlns:a16="http://schemas.microsoft.com/office/drawing/2014/main" id="{C6E7E7F0-D2EC-264A-8782-79FF70E75258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775" y="1325563"/>
            <a:ext cx="3015155" cy="40511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374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4915" y="1146139"/>
            <a:ext cx="2405913" cy="320379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E88843-AB95-C24B-99DC-F08514C25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430" y="0"/>
            <a:ext cx="7017626" cy="974943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Georgia Pro" panose="02040502050405020303" pitchFamily="18" charset="0"/>
              </a:rPr>
              <a:t>Шестов Семён Егорович (1902-1942гг.)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E71302-15B4-E04C-B759-CABCB1A7A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430" y="2161255"/>
            <a:ext cx="4830160" cy="185111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b="1" dirty="0">
                <a:latin typeface="Georgia Pro" panose="02040502050405020303" pitchFamily="18" charset="0"/>
              </a:rPr>
              <a:t>Рассказывает Кравченко Татьяна Дмитриевна (главный библиотекарь отела формирования информационно-библиотечных ресурсов):</a:t>
            </a:r>
          </a:p>
          <a:p>
            <a:pPr marL="0" indent="18000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200" b="1" dirty="0">
              <a:latin typeface="Georgia Pro" panose="02040502050405020303" pitchFamily="18" charset="0"/>
            </a:endParaRPr>
          </a:p>
          <a:p>
            <a:pPr marL="0" indent="18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>
                <a:latin typeface="Georgia Pro" panose="02040502050405020303" pitchFamily="18" charset="0"/>
              </a:rPr>
              <a:t>На фото </a:t>
            </a:r>
            <a:r>
              <a:rPr lang="ru-RU" sz="1400" b="1" i="0" dirty="0">
                <a:solidFill>
                  <a:srgbClr val="000000"/>
                </a:solidFill>
                <a:effectLst/>
                <a:latin typeface="Georgia Pro" panose="02040502050405020303" pitchFamily="18" charset="0"/>
              </a:rPr>
              <a:t>дед мужа, отец </a:t>
            </a:r>
            <a:r>
              <a:rPr lang="en-US" sz="1400" b="1" i="0" dirty="0" err="1" smtClean="0">
                <a:solidFill>
                  <a:srgbClr val="000000"/>
                </a:solidFill>
                <a:effectLst/>
                <a:latin typeface="Georgia Pro" panose="02040502050405020303" pitchFamily="18" charset="0"/>
              </a:rPr>
              <a:t>моей</a:t>
            </a:r>
            <a:r>
              <a:rPr lang="ru-RU" sz="1400" b="1" i="0" dirty="0" smtClean="0">
                <a:solidFill>
                  <a:srgbClr val="000000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ru-RU" sz="1400" b="1" i="0" dirty="0">
                <a:solidFill>
                  <a:srgbClr val="000000"/>
                </a:solidFill>
                <a:effectLst/>
                <a:latin typeface="Georgia Pro" panose="02040502050405020303" pitchFamily="18" charset="0"/>
              </a:rPr>
              <a:t>свекрови. </a:t>
            </a:r>
            <a:r>
              <a:rPr lang="en-US" sz="1400" b="1" i="0" dirty="0">
                <a:solidFill>
                  <a:srgbClr val="000000"/>
                </a:solidFill>
                <a:effectLst/>
                <a:latin typeface="Georgia Pro" panose="02040502050405020303" pitchFamily="18" charset="0"/>
              </a:rPr>
              <a:t>И</a:t>
            </a:r>
            <a:r>
              <a:rPr lang="ru-RU" sz="1400" b="1" i="0" dirty="0">
                <a:solidFill>
                  <a:srgbClr val="000000"/>
                </a:solidFill>
                <a:effectLst/>
                <a:latin typeface="Georgia Pro" panose="02040502050405020303" pitchFamily="18" charset="0"/>
              </a:rPr>
              <a:t> братская могила</a:t>
            </a:r>
            <a:r>
              <a:rPr lang="en-US" sz="1400" b="1" i="0" dirty="0">
                <a:solidFill>
                  <a:srgbClr val="000000"/>
                </a:solidFill>
                <a:effectLst/>
                <a:latin typeface="Georgia Pro" panose="02040502050405020303" pitchFamily="18" charset="0"/>
              </a:rPr>
              <a:t>, в </a:t>
            </a:r>
            <a:r>
              <a:rPr lang="en-US" sz="1400" b="1" i="0" dirty="0" err="1" smtClean="0">
                <a:solidFill>
                  <a:srgbClr val="000000"/>
                </a:solidFill>
                <a:effectLst/>
                <a:latin typeface="Georgia Pro" panose="02040502050405020303" pitchFamily="18" charset="0"/>
              </a:rPr>
              <a:t>кот</a:t>
            </a:r>
            <a:r>
              <a:rPr lang="ru-RU" sz="1400" b="1" i="0" dirty="0" smtClean="0">
                <a:solidFill>
                  <a:srgbClr val="000000"/>
                </a:solidFill>
                <a:effectLst/>
                <a:latin typeface="Georgia Pro" panose="02040502050405020303" pitchFamily="18" charset="0"/>
              </a:rPr>
              <a:t>о</a:t>
            </a:r>
            <a:r>
              <a:rPr lang="en-US" sz="1400" b="1" i="0" dirty="0" err="1" smtClean="0">
                <a:solidFill>
                  <a:srgbClr val="000000"/>
                </a:solidFill>
                <a:effectLst/>
                <a:latin typeface="Georgia Pro" panose="02040502050405020303" pitchFamily="18" charset="0"/>
              </a:rPr>
              <a:t>рой</a:t>
            </a:r>
            <a:r>
              <a:rPr lang="en-US" sz="1400" b="1" i="0" dirty="0" smtClean="0">
                <a:solidFill>
                  <a:srgbClr val="000000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1400" b="1" i="0" dirty="0" err="1">
                <a:solidFill>
                  <a:srgbClr val="000000"/>
                </a:solidFill>
                <a:effectLst/>
                <a:latin typeface="Georgia Pro" panose="02040502050405020303" pitchFamily="18" charset="0"/>
              </a:rPr>
              <a:t>он</a:t>
            </a:r>
            <a:r>
              <a:rPr lang="en-US" sz="1400" b="1" i="0" dirty="0">
                <a:solidFill>
                  <a:srgbClr val="000000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1400" b="1" i="0" dirty="0" err="1">
                <a:solidFill>
                  <a:srgbClr val="000000"/>
                </a:solidFill>
                <a:effectLst/>
                <a:latin typeface="Georgia Pro" panose="02040502050405020303" pitchFamily="18" charset="0"/>
              </a:rPr>
              <a:t>похоронен</a:t>
            </a:r>
            <a:r>
              <a:rPr lang="en-US" sz="1400" b="1" i="0" dirty="0">
                <a:solidFill>
                  <a:srgbClr val="000000"/>
                </a:solidFill>
                <a:effectLst/>
                <a:latin typeface="Georgia Pro" panose="02040502050405020303" pitchFamily="18" charset="0"/>
              </a:rPr>
              <a:t>, </a:t>
            </a:r>
            <a:r>
              <a:rPr lang="ru-RU" sz="1400" b="1" i="0" dirty="0">
                <a:solidFill>
                  <a:srgbClr val="000000"/>
                </a:solidFill>
                <a:effectLst/>
                <a:latin typeface="Georgia Pro" panose="02040502050405020303" pitchFamily="18" charset="0"/>
              </a:rPr>
              <a:t>в Волгоградской области, </a:t>
            </a:r>
            <a:r>
              <a:rPr lang="ru-RU" sz="1400" b="1" i="0" dirty="0" err="1">
                <a:solidFill>
                  <a:srgbClr val="000000"/>
                </a:solidFill>
                <a:effectLst/>
                <a:latin typeface="Georgia Pro" panose="02040502050405020303" pitchFamily="18" charset="0"/>
              </a:rPr>
              <a:t>Городищенском</a:t>
            </a:r>
            <a:r>
              <a:rPr lang="ru-RU" sz="1400" b="1" i="0" dirty="0">
                <a:solidFill>
                  <a:srgbClr val="000000"/>
                </a:solidFill>
                <a:effectLst/>
                <a:latin typeface="Georgia Pro" panose="02040502050405020303" pitchFamily="18" charset="0"/>
              </a:rPr>
              <a:t> районе, посёлке Самофаловка.</a:t>
            </a:r>
            <a:endParaRPr lang="ru-RU" sz="1400" b="1" dirty="0">
              <a:latin typeface="Georgia Pro" panose="02040502050405020303" pitchFamily="18" charset="0"/>
            </a:endParaRPr>
          </a:p>
        </p:txBody>
      </p:sp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1FA2D428-9E74-D24C-850B-43B4BD20A7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438" y="4012366"/>
            <a:ext cx="2787236" cy="209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688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FA0D4A-8410-CE4C-8E45-4AA322524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959" y="-140865"/>
            <a:ext cx="7236823" cy="1325563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Georgia Pro" panose="02040502050405020303" pitchFamily="18" charset="0"/>
              </a:rPr>
              <a:t>Андреев Алексей Дмитриевич (10.10.1916-19.10.1949)</a:t>
            </a:r>
          </a:p>
        </p:txBody>
      </p:sp>
      <p:pic>
        <p:nvPicPr>
          <p:cNvPr id="6" name="Объект 5" descr="Андреев Алексей Дмитриевич.jpg">
            <a:extLst>
              <a:ext uri="{FF2B5EF4-FFF2-40B4-BE49-F238E27FC236}">
                <a16:creationId xmlns:a16="http://schemas.microsoft.com/office/drawing/2014/main" id="{E3A1840C-A5B1-F04A-BAC9-03DDEECBA47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560" y="1236949"/>
            <a:ext cx="2209346" cy="315217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2863C2-6726-AE46-815C-082D374D315A}"/>
              </a:ext>
            </a:extLst>
          </p:cNvPr>
          <p:cNvSpPr txBox="1"/>
          <p:nvPr/>
        </p:nvSpPr>
        <p:spPr>
          <a:xfrm>
            <a:off x="186231" y="977705"/>
            <a:ext cx="6580329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latin typeface="Georgia" panose="02040502050405020303" pitchFamily="18" charset="0"/>
              </a:rPr>
              <a:t>Рассказывает  Екатерина Ушакова, студентка группы Ю8</a:t>
            </a:r>
            <a:r>
              <a:rPr lang="en-US" sz="1100" b="1" dirty="0">
                <a:latin typeface="Georgia" panose="02040502050405020303" pitchFamily="18" charset="0"/>
              </a:rPr>
              <a:t>04</a:t>
            </a:r>
            <a:endParaRPr lang="ru-RU" sz="1100" b="1" dirty="0">
              <a:latin typeface="Georgia" panose="02040502050405020303" pitchFamily="18" charset="0"/>
            </a:endParaRPr>
          </a:p>
          <a:p>
            <a:pPr indent="360000"/>
            <a:endParaRPr lang="en-US" sz="1200" b="1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000" algn="just"/>
            <a:r>
              <a:rPr lang="ru-RU" sz="13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феврале 1943 года и был направлен на фронт.</a:t>
            </a:r>
          </a:p>
          <a:p>
            <a:pPr indent="180000" algn="just"/>
            <a:r>
              <a:rPr lang="ru-RU" sz="1300" b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Был командиром</a:t>
            </a:r>
            <a:r>
              <a:rPr lang="ru-RU" sz="13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роты 237-го гвардейского стрелкового полка (76-я гвардейская стрелковая дивизия, 61-я армия, Центральный фронт).</a:t>
            </a:r>
          </a:p>
          <a:p>
            <a:pPr indent="180000" algn="just"/>
            <a:r>
              <a:rPr lang="ru-RU" sz="13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образцовое выполнение заданий командования при форсировании Днепра и проявленные при этом отвагу и геройство старшему лейтенанту Андрееву Алексею Дмитриевичу Указом Президиума Верховного Совета СССР от 15 января 1944 года присвоено звание Героя Советского Союза с вручением ордена Ленина и медали «Золотая Звезда» (№ 2940).</a:t>
            </a:r>
          </a:p>
          <a:p>
            <a:pPr indent="180000" algn="just"/>
            <a:r>
              <a:rPr lang="ru-RU" sz="13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январе 1945 года окончил курсы комсостава «Выстрел».</a:t>
            </a:r>
          </a:p>
          <a:p>
            <a:pPr indent="180000" algn="just"/>
            <a:r>
              <a:rPr lang="ru-RU" sz="13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1946 года капитан А. Д. Андреев — в запасе. Жил в городе Ярославле, работал преподавателем в военном училище.</a:t>
            </a:r>
          </a:p>
          <a:p>
            <a:pPr indent="180000" algn="just"/>
            <a:r>
              <a:rPr lang="ru-RU" sz="13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Скончался 19 октября 1949 года. Был похоронен на </a:t>
            </a:r>
            <a:r>
              <a:rPr lang="ru-RU" sz="1300" b="1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Леонтьевском</a:t>
            </a:r>
            <a:r>
              <a:rPr lang="ru-RU" sz="13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гражданском кладбище, в 1994 году останки перезахоронены на Аллее Героев Воинского мемориального кладбища города Ярославля.</a:t>
            </a:r>
          </a:p>
          <a:p>
            <a:pPr indent="180000" algn="just"/>
            <a:r>
              <a:rPr lang="ru-RU" sz="13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Награждён орденом Ленина, Александра Невского, Отечественной войны 2-й степени, медалью.</a:t>
            </a:r>
          </a:p>
          <a:p>
            <a:pPr indent="180000" algn="just"/>
            <a:r>
              <a:rPr lang="ru-RU" sz="13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Его именем был назван грузовой теплоход. В городе Ярославле, на доме где он жил, установлена мемориальная доска.</a:t>
            </a:r>
          </a:p>
        </p:txBody>
      </p:sp>
    </p:spTree>
    <p:extLst>
      <p:ext uri="{BB962C8B-B14F-4D97-AF65-F5344CB8AC3E}">
        <p14:creationId xmlns:p14="http://schemas.microsoft.com/office/powerpoint/2010/main" val="36101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Анцупов Александр Яковлевич.jpg">
            <a:extLst>
              <a:ext uri="{FF2B5EF4-FFF2-40B4-BE49-F238E27FC236}">
                <a16:creationId xmlns:a16="http://schemas.microsoft.com/office/drawing/2014/main" id="{D29A6DF5-7D98-E84B-8D16-FF3D9EC102F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078" y="1379496"/>
            <a:ext cx="2609850" cy="34861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832658-D5BB-BB4D-819F-F7C946DFA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219" y="-155147"/>
            <a:ext cx="7886700" cy="1325563"/>
          </a:xfrm>
        </p:spPr>
        <p:txBody>
          <a:bodyPr>
            <a:normAutofit/>
          </a:bodyPr>
          <a:lstStyle/>
          <a:p>
            <a:r>
              <a:rPr lang="ru-RU" sz="2000" dirty="0" err="1">
                <a:latin typeface="Georgia Pro" panose="02040502050405020303" pitchFamily="18" charset="0"/>
              </a:rPr>
              <a:t>Анцупов</a:t>
            </a:r>
            <a:r>
              <a:rPr lang="ru-RU" sz="2000" dirty="0">
                <a:latin typeface="Georgia Pro" panose="02040502050405020303" pitchFamily="18" charset="0"/>
              </a:rPr>
              <a:t> Александр Яковлевич (07.07.1924-21.08.2019)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F76DC1-B725-D74A-AB04-898D74A81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219" y="723388"/>
            <a:ext cx="6110859" cy="4671572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100" b="1" dirty="0">
                <a:latin typeface="Georgia" panose="02040502050405020303" pitchFamily="18" charset="0"/>
              </a:rPr>
              <a:t>Рассказывает  Екатерина Ушакова, студентка группы Ю804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200" b="1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18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Красной Армии с ноября 1942 года, призван Новосибирским ГВК. Участник Великой Отечественной войны с 1943 года. Боевое крещение получил в боях на Орловско-Курской дуге. Был трижды ранен.</a:t>
            </a:r>
          </a:p>
          <a:p>
            <a:pPr marL="0" indent="18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Указом Президиума Верховного Совета СССР от 17 ноября 1943 года за образцовое выполнение боевых заданий командования на фронте борьбы с немецко-фашистскими захватчиками и проявленные при этом мужество и героизм, младшему сержанту </a:t>
            </a:r>
            <a:r>
              <a:rPr lang="ru-RU" sz="1200" b="1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Анцупову</a:t>
            </a:r>
            <a:r>
              <a:rPr lang="ru-RU" sz="12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Александру Яковлевичу присвоено звание Героя Советского Союза с вручением ордена Ленина и медали «Золотая Звезда» (№ 9034).</a:t>
            </a:r>
          </a:p>
          <a:p>
            <a:pPr marL="0" indent="18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Награждён орденом Ленина, орденом Октябрьской Революции, орденом Отечественной войны 1-й степени, а также медалями, среди которых медаль «За отвагу».</a:t>
            </a:r>
          </a:p>
          <a:p>
            <a:pPr marL="0" indent="18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войны А. Я. </a:t>
            </a:r>
            <a:r>
              <a:rPr lang="ru-RU" sz="1200" b="1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Анцупов</a:t>
            </a:r>
            <a:r>
              <a:rPr lang="ru-RU" sz="12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был демобилизован из Вооруженных сил СССР.</a:t>
            </a:r>
          </a:p>
          <a:p>
            <a:pPr marL="0" indent="18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Жил в Коченево. Принимал активное участие в ветеранском движении. К 60-летию Великой Победы ветеран составил районную книгу памяти.</a:t>
            </a:r>
          </a:p>
          <a:p>
            <a:pPr marL="0" indent="18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1959 году был награждён знаком «Отличник потребительской кооперации».</a:t>
            </a:r>
          </a:p>
          <a:p>
            <a:pPr marL="0" indent="18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2019 году присвоено звание "Почётный гражданин Новосибирской области".</a:t>
            </a:r>
          </a:p>
        </p:txBody>
      </p:sp>
    </p:spTree>
    <p:extLst>
      <p:ext uri="{BB962C8B-B14F-4D97-AF65-F5344CB8AC3E}">
        <p14:creationId xmlns:p14="http://schemas.microsoft.com/office/powerpoint/2010/main" val="1502877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Апарин Максим Григорьевич.jpg">
            <a:extLst>
              <a:ext uri="{FF2B5EF4-FFF2-40B4-BE49-F238E27FC236}">
                <a16:creationId xmlns:a16="http://schemas.microsoft.com/office/drawing/2014/main" id="{098F0DB6-3AD9-5A45-AEDA-A450F18EA68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193" y="1371463"/>
            <a:ext cx="2088931" cy="29650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A45A15-5E7D-A34A-9B94-FD6991A34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189" y="0"/>
            <a:ext cx="7886700" cy="856702"/>
          </a:xfrm>
        </p:spPr>
        <p:txBody>
          <a:bodyPr>
            <a:normAutofit/>
          </a:bodyPr>
          <a:lstStyle/>
          <a:p>
            <a:r>
              <a:rPr lang="ru-RU" sz="2000" dirty="0" err="1">
                <a:latin typeface="Georgia Pro" panose="02040502050405020303" pitchFamily="18" charset="0"/>
              </a:rPr>
              <a:t>Апарин</a:t>
            </a:r>
            <a:r>
              <a:rPr lang="ru-RU" sz="2000" dirty="0">
                <a:latin typeface="Georgia Pro" panose="02040502050405020303" pitchFamily="18" charset="0"/>
              </a:rPr>
              <a:t> Максим Григорьевич (1920-1943гг.)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46BC61-DB86-4142-A1A2-BE61428EF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189" y="618910"/>
            <a:ext cx="6608004" cy="499756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>
                <a:latin typeface="Georgia Pro" panose="02040502050405020303" pitchFamily="18" charset="0"/>
              </a:rPr>
              <a:t>Рассказывает  Екатерина Ушакова, студентка группы Ю804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b="1" dirty="0">
              <a:effectLst/>
              <a:latin typeface="Georgia Pro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18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Максим </a:t>
            </a:r>
            <a:r>
              <a:rPr lang="ru-RU" sz="1800" b="1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Апарин</a:t>
            </a:r>
            <a:r>
              <a:rPr lang="ru-RU" sz="1800" b="1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октябре 1939 года был призван на службу в Рабоче-крестьянскую Красную Армию Барабинским районным военным комиссариатом, служил в пограничных войсках НКВД СССР, в Находкинском погранотряде, был стрелком, пулемётчиком, затем старшиной морского погранпоста «</a:t>
            </a:r>
            <a:r>
              <a:rPr lang="ru-RU" sz="1800" b="1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Шамора</a:t>
            </a:r>
            <a:r>
              <a:rPr lang="ru-RU" sz="1800" b="1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</a:p>
          <a:p>
            <a:pPr marL="0" indent="18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ноябре 1942 года сержант </a:t>
            </a:r>
            <a:r>
              <a:rPr lang="ru-RU" sz="1800" b="1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Апарин</a:t>
            </a:r>
            <a:r>
              <a:rPr lang="ru-RU" sz="1800" b="1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был зачислен в 43-й </a:t>
            </a:r>
            <a:r>
              <a:rPr lang="ru-RU" sz="1800" b="1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Даурский</a:t>
            </a:r>
            <a:r>
              <a:rPr lang="ru-RU" sz="1800" b="1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стрелковый полк. С начала 1943 года — на фронтах Великой Отечественной войны. Участвовал в боях на Центральном фронте, в сражениях под </a:t>
            </a:r>
            <a:r>
              <a:rPr lang="ru-RU" sz="1800" b="1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Малоархангельском</a:t>
            </a:r>
            <a:r>
              <a:rPr lang="ru-RU" sz="1800" b="1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Севском, битве на Курской дуге.</a:t>
            </a:r>
          </a:p>
          <a:p>
            <a:pPr marL="0" indent="18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октябрю 1943 года старший сержант Максим </a:t>
            </a:r>
            <a:r>
              <a:rPr lang="ru-RU" sz="1800" b="1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Апарин</a:t>
            </a:r>
            <a:r>
              <a:rPr lang="ru-RU" sz="1800" b="1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командовал орудием огневого взвода 43-го </a:t>
            </a:r>
            <a:r>
              <a:rPr lang="ru-RU" sz="1800" b="1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Даурского</a:t>
            </a:r>
            <a:r>
              <a:rPr lang="ru-RU" sz="1800" b="1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стрелкового полка 106-й Забайкальской стрелковой дивизии 65-й армии. Отличился во время битвы за Днепр.</a:t>
            </a:r>
          </a:p>
          <a:p>
            <a:pPr marL="0" indent="18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Указом Президиума Верховного Совета СССР от 30 октября 1943 года за «мужество и героизм, проявленные на фронте борьбы с немецко-фашистскими захватчиками» старший сержант Максим </a:t>
            </a:r>
            <a:r>
              <a:rPr lang="ru-RU" sz="1800" b="1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Апарин</a:t>
            </a:r>
            <a:r>
              <a:rPr lang="ru-RU" sz="1800" b="1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был удостоен высокого звания Героя Советского Союза с вручением ордена Ленина и медали «Золотая Звезда».</a:t>
            </a:r>
          </a:p>
          <a:p>
            <a:pPr marL="0" indent="18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 ноября 1943 года старший сержант </a:t>
            </a:r>
            <a:r>
              <a:rPr lang="ru-RU" sz="1800" b="1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Апарин</a:t>
            </a:r>
            <a:r>
              <a:rPr lang="ru-RU" sz="1800" b="1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погиб в бою в районе посёлка </a:t>
            </a:r>
            <a:r>
              <a:rPr lang="ru-RU" sz="1800" b="1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Лоев</a:t>
            </a:r>
            <a:r>
              <a:rPr lang="ru-RU" sz="1800" b="1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Гомельской области Белорусской ССР в ходе </a:t>
            </a:r>
            <a:r>
              <a:rPr lang="ru-RU" sz="1800" b="1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Гомельско-Речицкой</a:t>
            </a:r>
            <a:r>
              <a:rPr lang="ru-RU" sz="1800" b="1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операции. Похоронен в братской могиле советских воинов в центральном парке посёлка </a:t>
            </a:r>
            <a:r>
              <a:rPr lang="ru-RU" sz="1800" b="1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Лоев</a:t>
            </a:r>
            <a:r>
              <a:rPr lang="ru-RU" sz="1800" b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b="1" dirty="0">
              <a:effectLst/>
              <a:latin typeface="Georgia Pro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995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55C867-9878-AB49-8720-62E68E6B4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219" y="-176690"/>
            <a:ext cx="8081798" cy="1093184"/>
          </a:xfrm>
        </p:spPr>
        <p:txBody>
          <a:bodyPr>
            <a:normAutofit/>
          </a:bodyPr>
          <a:lstStyle/>
          <a:p>
            <a:r>
              <a:rPr lang="ru-RU" sz="2000" dirty="0" err="1">
                <a:latin typeface="Georgia Pro" panose="02040502050405020303" pitchFamily="18" charset="0"/>
              </a:rPr>
              <a:t>Анисичкин</a:t>
            </a:r>
            <a:r>
              <a:rPr lang="ru-RU" sz="2000" dirty="0">
                <a:latin typeface="Georgia Pro" panose="02040502050405020303" pitchFamily="18" charset="0"/>
              </a:rPr>
              <a:t> Фёдор Иванович (2(15).06.1915-21.09.1998)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554421-4BB4-D14B-BE62-FDF439102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219" y="564383"/>
            <a:ext cx="6468624" cy="502652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100" b="1" dirty="0">
                <a:latin typeface="Georgia Pro" panose="02040502050405020303" pitchFamily="18" charset="0"/>
              </a:rPr>
              <a:t>Рассказывает  Екатерина Ушакова, студентка группы Ю804</a:t>
            </a:r>
            <a:endParaRPr lang="en-US" sz="1100" b="1" dirty="0">
              <a:latin typeface="Georgia Pro" panose="02040502050405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b="1" dirty="0">
              <a:effectLst/>
              <a:latin typeface="Georgia Pro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18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b="1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 Великой Отечественной войны с июля 1941-го года. В августе 1941-го года был контужен. После выздоровления участвовал в боях под Сталинградом, за что был награждён медалью «За отвагу». Также участвовал в Курской битве и форсировании Днепра. Сражался на Калининском, Степном, 2-м и 3-м Украинском фронтах. Член ВКП(б)/КПСС с 1943 года.</a:t>
            </a:r>
          </a:p>
          <a:p>
            <a:pPr marL="0" indent="18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b="1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 октября, отражая контратаку немцев, взвод </a:t>
            </a:r>
            <a:r>
              <a:rPr lang="ru-RU" sz="1300" b="1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Анисичкина</a:t>
            </a:r>
            <a:r>
              <a:rPr lang="ru-RU" sz="1300" b="1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подбил 5 вражеских танков — 2 «тигра» и 3 средних. В ходе боя </a:t>
            </a:r>
            <a:r>
              <a:rPr lang="ru-RU" sz="1300" b="1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Анисичкин</a:t>
            </a:r>
            <a:r>
              <a:rPr lang="ru-RU" sz="1300" b="1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получил ранение, но остался в строю.</a:t>
            </a:r>
          </a:p>
          <a:p>
            <a:pPr marL="0" indent="18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b="1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Корсунь-Шевченковской операции капитан </a:t>
            </a:r>
            <a:r>
              <a:rPr lang="ru-RU" sz="1300" b="1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Анисичкин</a:t>
            </a:r>
            <a:r>
              <a:rPr lang="ru-RU" sz="1300" b="1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командовал батареей, а затем и дивизионом.</a:t>
            </a:r>
          </a:p>
          <a:p>
            <a:pPr marL="0" indent="18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b="1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Указом Президиума Верховного Совета СССР от 22 февраля 1944 года Фёдору Ивановичу </a:t>
            </a:r>
            <a:r>
              <a:rPr lang="ru-RU" sz="1300" b="1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Анисичкину</a:t>
            </a:r>
            <a:r>
              <a:rPr lang="ru-RU" sz="1300" b="1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присвоено звание Героя Советского Союза с вручением ордена Ленина и медали «Золотая Звезда» (№ 2587).</a:t>
            </a:r>
          </a:p>
          <a:p>
            <a:pPr marL="0" indent="18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b="1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апреле 1945 года в боях за Вену Фёдор Иванович </a:t>
            </a:r>
            <a:r>
              <a:rPr lang="ru-RU" sz="1300" b="1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Анисичкин</a:t>
            </a:r>
            <a:r>
              <a:rPr lang="ru-RU" sz="1300" b="1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был тяжело ранен.</a:t>
            </a:r>
          </a:p>
          <a:p>
            <a:pPr marL="0" indent="18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b="1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1946 года — в запасе. До пенсии работал учителем в 170 школе Новосибирске.</a:t>
            </a:r>
          </a:p>
          <a:p>
            <a:pPr marL="0" indent="18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b="1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 сентября 1998-го года Фёдор Иванович </a:t>
            </a:r>
            <a:r>
              <a:rPr lang="ru-RU" sz="1300" b="1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Анисичкин</a:t>
            </a:r>
            <a:r>
              <a:rPr lang="ru-RU" sz="1300" b="1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скончался. Похоронен на </a:t>
            </a:r>
            <a:r>
              <a:rPr lang="ru-RU" sz="1300" b="1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Заельцовском</a:t>
            </a:r>
            <a:r>
              <a:rPr lang="ru-RU" sz="1300" b="1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кладбище в Новосибирске.</a:t>
            </a:r>
          </a:p>
          <a:p>
            <a:pPr marL="0" indent="18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b="1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Портрет героя размещён на стеле в Первомайском парке в центре Новосибирска.</a:t>
            </a:r>
          </a:p>
        </p:txBody>
      </p:sp>
      <p:pic>
        <p:nvPicPr>
          <p:cNvPr id="6" name="Рисунок 5" descr="Анисичкин Фёдор Иванович.jpg">
            <a:extLst>
              <a:ext uri="{FF2B5EF4-FFF2-40B4-BE49-F238E27FC236}">
                <a16:creationId xmlns:a16="http://schemas.microsoft.com/office/drawing/2014/main" id="{D7919533-1C9A-564A-9AAD-3B5624E40E5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843" y="1268604"/>
            <a:ext cx="2162175" cy="3238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7568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E1D9E0-6E76-0246-B367-EB6DFA1F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478" y="-164816"/>
            <a:ext cx="7886700" cy="1325563"/>
          </a:xfrm>
        </p:spPr>
        <p:txBody>
          <a:bodyPr>
            <a:normAutofit/>
          </a:bodyPr>
          <a:lstStyle/>
          <a:p>
            <a:r>
              <a:rPr lang="ru-RU" sz="2000">
                <a:latin typeface="Georgia Pro" panose="02040502050405020303" pitchFamily="18" charset="0"/>
              </a:rPr>
              <a:t>Агафонов Яков Григорьевич</a:t>
            </a:r>
            <a:br>
              <a:rPr lang="ru-RU" sz="2000">
                <a:latin typeface="Georgia Pro" panose="02040502050405020303" pitchFamily="18" charset="0"/>
              </a:rPr>
            </a:br>
            <a:r>
              <a:rPr lang="ru-RU" sz="2000">
                <a:latin typeface="Georgia Pro" panose="02040502050405020303" pitchFamily="18" charset="0"/>
              </a:rPr>
              <a:t>(6(19).08.1912-19.08.1944)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FB010525-A23E-5840-B7DC-9355F35ED2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122" y="1832752"/>
            <a:ext cx="1952576" cy="27057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E7A200-F458-5A42-BF71-F934AEC8CEA7}"/>
              </a:ext>
            </a:extLst>
          </p:cNvPr>
          <p:cNvSpPr txBox="1"/>
          <p:nvPr/>
        </p:nvSpPr>
        <p:spPr>
          <a:xfrm>
            <a:off x="248478" y="796634"/>
            <a:ext cx="63026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Georgia Pro" panose="02040502050405020303" pitchFamily="18" charset="0"/>
              </a:rPr>
              <a:t>Рассказывает  Ульяна Казакова</a:t>
            </a:r>
          </a:p>
          <a:p>
            <a:pPr algn="l"/>
            <a:endParaRPr lang="en-US" sz="1400" b="1" dirty="0">
              <a:latin typeface="Georgia Pro" panose="02040502050405020303" pitchFamily="18" charset="0"/>
            </a:endParaRPr>
          </a:p>
          <a:p>
            <a:pPr indent="180000" algn="thaiDist"/>
            <a:r>
              <a:rPr lang="ru-RU" sz="1400" b="1" dirty="0">
                <a:latin typeface="Georgia Pro" panose="02040502050405020303" pitchFamily="18" charset="0"/>
              </a:rPr>
              <a:t>Был командиром</a:t>
            </a:r>
            <a:r>
              <a:rPr lang="ru-RU" sz="1400" b="1" i="0" dirty="0">
                <a:effectLst/>
                <a:latin typeface="Georgia Pro" panose="02040502050405020303" pitchFamily="18" charset="0"/>
              </a:rPr>
              <a:t> орудия 1840-го истребительно-противотанкового артиллерийского полка 28-й истребительно-противотанковой артиллерийской бригады 38-й армии 1-го Украинского фронта, Герой Советского Союза (1944), гвардии старшина.</a:t>
            </a:r>
          </a:p>
          <a:p>
            <a:pPr indent="180000" algn="thaiDist"/>
            <a:r>
              <a:rPr lang="ru-RU" sz="1400" b="1" i="0" dirty="0">
                <a:effectLst/>
                <a:latin typeface="Georgia Pro" panose="02040502050405020303" pitchFamily="18" charset="0"/>
              </a:rPr>
              <a:t>В 1941 году был призван в Красную армию Куйбышевским райвоенкоматом Новосибирской области. На фронте стал артиллеристом, командиром противотанкового орудия. Боевое крещение получил в боях под Москвой. Сражался на Курской дуге, </a:t>
            </a:r>
            <a:r>
              <a:rPr lang="ru-RU" sz="1400" b="1" i="0">
                <a:effectLst/>
                <a:latin typeface="Georgia Pro" panose="02040502050405020303" pitchFamily="18" charset="0"/>
              </a:rPr>
              <a:t>форсировал Днепр</a:t>
            </a:r>
            <a:r>
              <a:rPr lang="ru-RU" sz="1400" b="1">
                <a:latin typeface="Georgia Pro" panose="02040502050405020303" pitchFamily="18" charset="0"/>
              </a:rPr>
              <a:t>.</a:t>
            </a:r>
          </a:p>
          <a:p>
            <a:pPr indent="180000" algn="thaiDist"/>
            <a:r>
              <a:rPr lang="ru-RU" sz="1400" b="1" i="0">
                <a:effectLst/>
                <a:latin typeface="Georgia Pro" panose="02040502050405020303" pitchFamily="18" charset="0"/>
              </a:rPr>
              <a:t>6 </a:t>
            </a:r>
            <a:r>
              <a:rPr lang="ru-RU" sz="1400" b="1" i="0" dirty="0">
                <a:effectLst/>
                <a:latin typeface="Georgia Pro" panose="02040502050405020303" pitchFamily="18" charset="0"/>
              </a:rPr>
              <a:t>июля 1943 года расчёт под командованием Агафонова в составе 869-го истребительного противотанкового полка одним из первых принял на себя танковый удар противника на </a:t>
            </a:r>
            <a:r>
              <a:rPr lang="ru-RU" sz="1400" b="1" i="0" dirty="0" err="1">
                <a:effectLst/>
                <a:latin typeface="Georgia Pro" panose="02040502050405020303" pitchFamily="18" charset="0"/>
              </a:rPr>
              <a:t>Обоянском</a:t>
            </a:r>
            <a:r>
              <a:rPr lang="ru-RU" sz="1400" b="1" i="0" dirty="0">
                <a:effectLst/>
                <a:latin typeface="Georgia Pro" panose="02040502050405020303" pitchFamily="18" charset="0"/>
              </a:rPr>
              <a:t> направлении. В районе села </a:t>
            </a:r>
            <a:r>
              <a:rPr lang="ru-RU" sz="1400" b="1" i="0" dirty="0" err="1">
                <a:effectLst/>
                <a:latin typeface="Georgia Pro" panose="02040502050405020303" pitchFamily="18" charset="0"/>
              </a:rPr>
              <a:t>Верхопенье</a:t>
            </a:r>
            <a:r>
              <a:rPr lang="ru-RU" sz="1400" b="1" i="0" dirty="0">
                <a:effectLst/>
                <a:latin typeface="Georgia Pro" panose="02040502050405020303" pitchFamily="18" charset="0"/>
              </a:rPr>
              <a:t> артиллеристы остановили вражеские танки. Агафонов, встав за наводчика, лично подбил две бронированные машины. За этот бой был награждён орденом Красной Звезды. Вскоре, уже когда шло наступление, был ранен.</a:t>
            </a:r>
            <a:endParaRPr lang="ru-RU" sz="1400" b="1" dirty="0">
              <a:latin typeface="Georgia Pro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544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B96B45-DE19-8542-8310-C13D687AA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54" y="-209386"/>
            <a:ext cx="8769569" cy="1470627"/>
          </a:xfrm>
        </p:spPr>
        <p:txBody>
          <a:bodyPr>
            <a:normAutofit/>
          </a:bodyPr>
          <a:lstStyle/>
          <a:p>
            <a:r>
              <a:rPr lang="ru-RU" sz="2400" dirty="0" err="1">
                <a:latin typeface="Georgia Pro" panose="02040502050405020303" pitchFamily="18" charset="0"/>
              </a:rPr>
              <a:t>Авеков</a:t>
            </a:r>
            <a:r>
              <a:rPr lang="ru-RU" sz="2400" dirty="0">
                <a:latin typeface="Georgia Pro" panose="02040502050405020303" pitchFamily="18" charset="0"/>
              </a:rPr>
              <a:t> Иван </a:t>
            </a:r>
            <a:r>
              <a:rPr lang="ru-RU" sz="2400" dirty="0" err="1">
                <a:latin typeface="Georgia Pro" panose="02040502050405020303" pitchFamily="18" charset="0"/>
              </a:rPr>
              <a:t>Авдеевич</a:t>
            </a:r>
            <a:r>
              <a:rPr lang="ru-RU" sz="2400" dirty="0">
                <a:latin typeface="Georgia Pro" panose="02040502050405020303" pitchFamily="18" charset="0"/>
              </a:rPr>
              <a:t> (19.05.1919-17.04.1943)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2C31C6-9634-0443-BF65-63D25BED3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045" y="793345"/>
            <a:ext cx="5735758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200" b="1" dirty="0">
                <a:latin typeface="Georgia Pro" panose="02040502050405020303" pitchFamily="18" charset="0"/>
              </a:rPr>
              <a:t>Рассказывает  Анастасия Новикова</a:t>
            </a:r>
          </a:p>
          <a:p>
            <a:pPr marL="0" indent="0">
              <a:buNone/>
            </a:pPr>
            <a:endParaRPr lang="ru-RU" sz="1400" b="1" dirty="0">
              <a:latin typeface="Georgia Pro" panose="02040502050405020303" pitchFamily="18" charset="0"/>
            </a:endParaRPr>
          </a:p>
          <a:p>
            <a:pPr marL="0" indent="18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>
                <a:latin typeface="Georgia Pro" panose="02040502050405020303" pitchFamily="18" charset="0"/>
              </a:rPr>
              <a:t>Л</a:t>
            </a:r>
            <a:r>
              <a:rPr lang="ru-RU" sz="1400" b="1" i="0" dirty="0">
                <a:effectLst/>
                <a:latin typeface="Georgia Pro" panose="02040502050405020303" pitchFamily="18" charset="0"/>
              </a:rPr>
              <a:t>ётчик, участник Великой Отечественной войны, командир авиационной эскадрильи 519-го истребительного авиационного полка 20-й армии Западного фронта, Герой Советского Союза (1943</a:t>
            </a:r>
            <a:r>
              <a:rPr lang="ru-RU" sz="1400" b="1" i="0">
                <a:effectLst/>
                <a:latin typeface="Georgia Pro" panose="02040502050405020303" pitchFamily="18" charset="0"/>
              </a:rPr>
              <a:t>), капитан.</a:t>
            </a:r>
          </a:p>
          <a:p>
            <a:pPr marL="0" indent="18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i="0">
                <a:effectLst/>
                <a:latin typeface="Georgia Pro" panose="02040502050405020303" pitchFamily="18" charset="0"/>
              </a:rPr>
              <a:t>В </a:t>
            </a:r>
            <a:r>
              <a:rPr lang="ru-RU" sz="1400" b="1" i="0" dirty="0">
                <a:effectLst/>
                <a:latin typeface="Georgia Pro" panose="02040502050405020303" pitchFamily="18" charset="0"/>
              </a:rPr>
              <a:t>Красной Армии с 1937 года. В 1939 году окончил Харьковскую военную авиационную школу лётчиков-наблюдателей, а в 1940 году — Одесскую военную авиационную школу пилотов. С июня 1941 года в действующей армии. Сражался на Юго-Западном, Западном и Центральном фронтах. Активный участник обороны городов-героев Москвы и Тулы в составе 252-го и 211-го истребительных авиационных </a:t>
            </a:r>
            <a:r>
              <a:rPr lang="ru-RU" sz="1400" b="1" i="0">
                <a:effectLst/>
                <a:latin typeface="Georgia Pro" panose="02040502050405020303" pitchFamily="18" charset="0"/>
              </a:rPr>
              <a:t>полков.</a:t>
            </a:r>
          </a:p>
          <a:p>
            <a:pPr marL="0" indent="18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i="0">
                <a:effectLst/>
                <a:latin typeface="Georgia Pro" panose="02040502050405020303" pitchFamily="18" charset="0"/>
              </a:rPr>
              <a:t>Командир </a:t>
            </a:r>
            <a:r>
              <a:rPr lang="ru-RU" sz="1400" b="1" i="0" dirty="0">
                <a:effectLst/>
                <a:latin typeface="Georgia Pro" panose="02040502050405020303" pitchFamily="18" charset="0"/>
              </a:rPr>
              <a:t>авиационной эскадрильи 519-го истребительного авиационного полка (20-я армия, Западный фронт) кандидат в члены ВКП(б) капитан Иван </a:t>
            </a:r>
            <a:r>
              <a:rPr lang="ru-RU" sz="1400" b="1" i="0" dirty="0" err="1">
                <a:effectLst/>
                <a:latin typeface="Georgia Pro" panose="02040502050405020303" pitchFamily="18" charset="0"/>
              </a:rPr>
              <a:t>Авеков</a:t>
            </a:r>
            <a:r>
              <a:rPr lang="ru-RU" sz="1400" b="1" i="0" dirty="0">
                <a:effectLst/>
                <a:latin typeface="Georgia Pro" panose="02040502050405020303" pitchFamily="18" charset="0"/>
              </a:rPr>
              <a:t> к марту 1942 года совершил 178 боевых вылетов, из них 45 на штурмовку войск и аэродромов противника. В воздушных боях сбил лично 10 и в группе 6 вражеских самолётов, один таранил, ещё 23 уничтожил штурмовыми действиями на аэродромах.</a:t>
            </a:r>
            <a:endParaRPr lang="ru-RU" sz="1400" b="1" dirty="0">
              <a:latin typeface="Georgia Pro" panose="02040502050405020303" pitchFamily="18" charset="0"/>
            </a:endParaRP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9B90D571-A9D9-A84D-B1F9-203CCE74EA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803" y="1314635"/>
            <a:ext cx="2499547" cy="341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451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618760-8D09-A244-9710-1F83ED0F6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483" y="0"/>
            <a:ext cx="8123183" cy="1155317"/>
          </a:xfrm>
        </p:spPr>
        <p:txBody>
          <a:bodyPr>
            <a:normAutofit/>
          </a:bodyPr>
          <a:lstStyle/>
          <a:p>
            <a:r>
              <a:rPr lang="ru-RU" sz="2400">
                <a:latin typeface="Georgia Pro" panose="02040502050405020303" pitchFamily="18" charset="0"/>
              </a:rPr>
              <a:t>Аксёнов Александр Михайлович</a:t>
            </a:r>
            <a:br>
              <a:rPr lang="ru-RU" sz="2400">
                <a:latin typeface="Georgia Pro" panose="02040502050405020303" pitchFamily="18" charset="0"/>
              </a:rPr>
            </a:br>
            <a:r>
              <a:rPr lang="ru-RU" sz="2400">
                <a:latin typeface="Georgia Pro" panose="02040502050405020303" pitchFamily="18" charset="0"/>
              </a:rPr>
              <a:t>(23.07.1919-16.10.1943)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EE8189-AEF8-944A-BD70-DD0598077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926" y="1000542"/>
            <a:ext cx="5806543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b="1" dirty="0">
                <a:effectLst/>
                <a:latin typeface="Georgia Pro" panose="02040502050405020303" pitchFamily="18" charset="0"/>
                <a:ea typeface="Times New Roman" panose="02020603050405020304" pitchFamily="18" charset="0"/>
              </a:rPr>
              <a:t>Рассказывает Екатерина Шипицына:</a:t>
            </a:r>
            <a:endParaRPr lang="en-US" sz="1400" b="1" dirty="0">
              <a:effectLst/>
              <a:latin typeface="Georgia Pro" panose="02040502050405020303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1800" b="1" dirty="0">
              <a:effectLst/>
              <a:latin typeface="Georgia Pro" panose="02040502050405020303" pitchFamily="18" charset="0"/>
              <a:ea typeface="Times New Roman" panose="02020603050405020304" pitchFamily="18" charset="0"/>
            </a:endParaRPr>
          </a:p>
          <a:p>
            <a:pPr marL="0" indent="1800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b="1" dirty="0">
                <a:latin typeface="Georgia Pro" panose="02040502050405020303" pitchFamily="18" charset="0"/>
                <a:ea typeface="Times New Roman" panose="02020603050405020304" pitchFamily="18" charset="0"/>
              </a:rPr>
              <a:t>Александр Михайлович </a:t>
            </a:r>
            <a:r>
              <a:rPr lang="ru-RU" sz="1800" b="1" dirty="0">
                <a:effectLst/>
                <a:latin typeface="Georgia Pro" panose="02040502050405020303" pitchFamily="18" charset="0"/>
                <a:ea typeface="Times New Roman" panose="02020603050405020304" pitchFamily="18" charset="0"/>
              </a:rPr>
              <a:t>участник Великой Отечественной войны, командир стрелковой роты  6-го гвардейского воздушно-десантного стрелкового полка, 1-й гвардейской воздушно-десантной дивизии, 37-й армии Степного фронта, Герой Советского Союза, гвардии старший лейтенант.</a:t>
            </a:r>
          </a:p>
          <a:p>
            <a:pPr marL="0" indent="1800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b="1" dirty="0">
                <a:effectLst/>
                <a:latin typeface="Georgia Pro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1938 был призван в Красную Армию. После окончания Читинского военно-технического училища воевал на Северо-Западном и Степном фронтах. Участвовал в форсировании Днепра, командовал стрелковой ротой 6-го воздушно-десантного гвардейского полка 1-й воздушной десантной гвардейской дивизии 37-й армии. За исключительную отвагу, мужество и командные качества, проявленные в бою, был посмертно удостоен звания Героя Советского Союза, 22 февраля </a:t>
            </a:r>
            <a:r>
              <a:rPr lang="ru-RU" sz="1800" b="1">
                <a:effectLst/>
                <a:latin typeface="Georgia Pro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1944.</a:t>
            </a:r>
            <a:endParaRPr lang="ru-RU" sz="1800" b="1">
              <a:latin typeface="Georgia Pro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1800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b="1">
                <a:effectLst/>
                <a:latin typeface="Georgia Pro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Похоронен </a:t>
            </a:r>
            <a:r>
              <a:rPr lang="ru-RU" sz="1800" b="1" dirty="0">
                <a:effectLst/>
                <a:latin typeface="Georgia Pro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возле села Михайловка </a:t>
            </a:r>
            <a:r>
              <a:rPr lang="ru-RU" sz="1800" b="1" dirty="0" err="1">
                <a:effectLst/>
                <a:latin typeface="Georgia Pro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Пятихатского</a:t>
            </a:r>
            <a:r>
              <a:rPr lang="ru-RU" sz="1800" b="1" dirty="0">
                <a:effectLst/>
                <a:latin typeface="Georgia Pro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района Днепропетровской </a:t>
            </a:r>
            <a:r>
              <a:rPr lang="ru-RU" sz="1800" b="1">
                <a:effectLst/>
                <a:latin typeface="Georgia Pro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области Украина.</a:t>
            </a:r>
            <a:endParaRPr lang="ru-RU" sz="1800" b="1" dirty="0">
              <a:effectLst/>
              <a:latin typeface="Georgia Pro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5E3393AE-34A6-4F49-BF54-A5F7986A55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469" y="1310092"/>
            <a:ext cx="2715826" cy="404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921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C574356F-FE21-CB4A-8CE2-56124B82B5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186" y="1529374"/>
            <a:ext cx="2558630" cy="3867509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90A1F14-B239-F64E-9675-8D56DE8DED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6184" y="-6585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contourW="12700" prstMaterial="powder">
              <a:bevelB w="69850" h="69850" prst="divot"/>
              <a:extrusionClr>
                <a:schemeClr val="tx2">
                  <a:lumMod val="50000"/>
                </a:schemeClr>
              </a:extrusionClr>
              <a:contourClr>
                <a:schemeClr val="bg2">
                  <a:lumMod val="1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88900" dist="38100" dir="2700000" algn="tl" rotWithShape="0">
                    <a:schemeClr val="tx1">
                      <a:alpha val="63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dirty="0" err="1">
                <a:latin typeface="Georgia" panose="02040502050405020303" pitchFamily="18" charset="0"/>
              </a:rPr>
              <a:t>Орешко</a:t>
            </a:r>
            <a:r>
              <a:rPr lang="ru-RU" sz="2700" dirty="0">
                <a:latin typeface="Georgia" panose="02040502050405020303" pitchFamily="18" charset="0"/>
              </a:rPr>
              <a:t> Илья Фёдорович</a:t>
            </a:r>
            <a:br>
              <a:rPr lang="ru-RU" sz="2700" dirty="0">
                <a:latin typeface="Georgia" panose="02040502050405020303" pitchFamily="18" charset="0"/>
              </a:rPr>
            </a:br>
            <a:r>
              <a:rPr lang="ru-RU" sz="2700" dirty="0">
                <a:latin typeface="Georgia" panose="02040502050405020303" pitchFamily="18" charset="0"/>
              </a:rPr>
              <a:t>(1927-1945гг.)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1800" b="0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Georgia Pro" panose="020F0502020204030204" pitchFamily="34" charset="0"/>
              </a:rPr>
              <a:t>гв</a:t>
            </a:r>
            <a:r>
              <a:rPr lang="ru-RU" sz="1800" b="0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Georgia Pro" panose="020F0502020204030204" pitchFamily="34" charset="0"/>
              </a:rPr>
              <a:t>. красноармеец, наводчик 76 мм орудия, 51-й </a:t>
            </a:r>
            <a:r>
              <a:rPr lang="ru-RU" sz="1800" b="0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Georgia Pro" panose="020F0502020204030204" pitchFamily="34" charset="0"/>
              </a:rPr>
              <a:t>гв</a:t>
            </a:r>
            <a:r>
              <a:rPr lang="ru-RU" sz="1800" b="0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Georgia Pro" panose="020F0502020204030204" pitchFamily="34" charset="0"/>
              </a:rPr>
              <a:t>, </a:t>
            </a:r>
            <a:r>
              <a:rPr lang="ru-RU" sz="1800" b="0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Georgia Pro" panose="020F0502020204030204" pitchFamily="34" charset="0"/>
              </a:rPr>
              <a:t>сп</a:t>
            </a:r>
            <a:r>
              <a:rPr lang="ru-RU" sz="1800" b="0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Georgia Pro" panose="020F0502020204030204" pitchFamily="34" charset="0"/>
              </a:rPr>
              <a:t> 18-й </a:t>
            </a:r>
            <a:r>
              <a:rPr lang="ru-RU" sz="1800" b="0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Georgia Pro" panose="020F0502020204030204" pitchFamily="34" charset="0"/>
              </a:rPr>
              <a:t>гв</a:t>
            </a:r>
            <a:r>
              <a:rPr lang="ru-RU" sz="1800" b="0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.</a:t>
            </a:r>
            <a:endParaRPr lang="ru-RU" sz="1800" dirty="0">
              <a:ln w="9525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9FBD99-C001-FE42-BE1F-A63C657F06B7}"/>
              </a:ext>
            </a:extLst>
          </p:cNvPr>
          <p:cNvSpPr txBox="1"/>
          <p:nvPr/>
        </p:nvSpPr>
        <p:spPr>
          <a:xfrm>
            <a:off x="3657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/>
          </a:p>
        </p:txBody>
      </p:sp>
      <p:sp>
        <p:nvSpPr>
          <p:cNvPr id="2" name="Объект 6">
            <a:extLst>
              <a:ext uri="{FF2B5EF4-FFF2-40B4-BE49-F238E27FC236}">
                <a16:creationId xmlns:a16="http://schemas.microsoft.com/office/drawing/2014/main" id="{612493E3-1E32-774E-A5B5-AAF11C97B16E}"/>
              </a:ext>
            </a:extLst>
          </p:cNvPr>
          <p:cNvSpPr txBox="1">
            <a:spLocks/>
          </p:cNvSpPr>
          <p:nvPr/>
        </p:nvSpPr>
        <p:spPr>
          <a:xfrm>
            <a:off x="206184" y="1201736"/>
            <a:ext cx="6173002" cy="402776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>
            <a:spAutoFit/>
            <a:scene3d>
              <a:camera prst="orthographicFront"/>
              <a:lightRig rig="threePt" dir="t"/>
            </a:scene3d>
            <a:sp3d contourW="12700">
              <a:contourClr>
                <a:schemeClr val="accent6"/>
              </a:contourClr>
            </a:sp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1200" b="1" dirty="0"/>
              <a:t>Рассказывает Алина </a:t>
            </a:r>
            <a:r>
              <a:rPr lang="ru-RU" sz="1200" b="1" dirty="0" err="1"/>
              <a:t>Касумова</a:t>
            </a:r>
            <a:r>
              <a:rPr lang="en-US" sz="1200" b="1" dirty="0"/>
              <a:t> </a:t>
            </a:r>
            <a:r>
              <a:rPr lang="ru-RU" sz="1200" b="1" dirty="0"/>
              <a:t>(студентка гр. СЦ801, направления Социология):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1400" b="1" dirty="0"/>
          </a:p>
          <a:p>
            <a:pPr marL="0" indent="1800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400" b="1" dirty="0"/>
              <a:t>Илья Фёдорович мой двоюродный прадед, родной брат прабабушки по маминой линии. В 1941 году, когда его призывали в армию, ему пришлось соврать о возрасте.</a:t>
            </a:r>
            <a:br>
              <a:rPr lang="ru-RU" sz="1400" b="1" dirty="0"/>
            </a:br>
            <a:r>
              <a:rPr lang="ru-RU" sz="1400" b="1" dirty="0"/>
              <a:t>Служил в 51-ом гвардейском стрелковом полку, 18-ой гвардейской стрелковой </a:t>
            </a:r>
            <a:r>
              <a:rPr lang="ru-RU" sz="1400" b="1" dirty="0" err="1"/>
              <a:t>Инстербургской</a:t>
            </a:r>
            <a:r>
              <a:rPr lang="ru-RU" sz="1400" b="1" dirty="0"/>
              <a:t> Краснознамённой дивизии ордена Суворова.</a:t>
            </a:r>
          </a:p>
          <a:p>
            <a:pPr marL="0" indent="1800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400" b="1" dirty="0"/>
              <a:t>21 января в 1945 году в боях на подступах города </a:t>
            </a:r>
            <a:r>
              <a:rPr lang="ru-RU" sz="1400" b="1" dirty="0" err="1"/>
              <a:t>Инстербург</a:t>
            </a:r>
            <a:r>
              <a:rPr lang="ru-RU" sz="1400" b="1" dirty="0"/>
              <a:t> Восточной Пруссии при отражении контратаки противника в составе расчёта прямой наводкой подавил 2 пулемётные точки врага и был награждён медалью "За отвагу".</a:t>
            </a:r>
          </a:p>
          <a:p>
            <a:pPr marL="0" indent="1800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400" b="1" dirty="0"/>
              <a:t>В апреле 1945 он участвовал в военной наступательной операции "Кёнигсберг", героически погиб в бою за день до взятия города (8 апреля 1945 года), на тот момент ему было всего 18 лет, до конца Великой Отечественной войны оставалось несколько недель.</a:t>
            </a:r>
          </a:p>
          <a:p>
            <a:pPr marL="0" indent="1800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400" b="1" dirty="0"/>
              <a:t>Он похоронен в братской могиле советских воинов в посёлке </a:t>
            </a:r>
            <a:r>
              <a:rPr lang="ru-RU" sz="1400" b="1" dirty="0" err="1"/>
              <a:t>Цветково</a:t>
            </a:r>
            <a:r>
              <a:rPr lang="ru-RU" sz="1400" b="1" dirty="0"/>
              <a:t> Калининградской области.</a:t>
            </a:r>
          </a:p>
        </p:txBody>
      </p:sp>
    </p:spTree>
    <p:extLst>
      <p:ext uri="{BB962C8B-B14F-4D97-AF65-F5344CB8AC3E}">
        <p14:creationId xmlns:p14="http://schemas.microsoft.com/office/powerpoint/2010/main" val="773584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</TotalTime>
  <Words>1566</Words>
  <Application>Microsoft Office PowerPoint</Application>
  <PresentationFormat>Экран (4:3)</PresentationFormat>
  <Paragraphs>96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Cambria</vt:lpstr>
      <vt:lpstr>Georgia</vt:lpstr>
      <vt:lpstr>Georgia Pro</vt:lpstr>
      <vt:lpstr>Times New Roman</vt:lpstr>
      <vt:lpstr>Office Theme</vt:lpstr>
      <vt:lpstr>Стена  памяти</vt:lpstr>
      <vt:lpstr>Андреев Алексей Дмитриевич (10.10.1916-19.10.1949)</vt:lpstr>
      <vt:lpstr>Анцупов Александр Яковлевич (07.07.1924-21.08.2019)</vt:lpstr>
      <vt:lpstr>Апарин Максим Григорьевич (1920-1943гг.)</vt:lpstr>
      <vt:lpstr>Анисичкин Фёдор Иванович (2(15).06.1915-21.09.1998)</vt:lpstr>
      <vt:lpstr>Агафонов Яков Григорьевич (6(19).08.1912-19.08.1944)</vt:lpstr>
      <vt:lpstr>Авеков Иван Авдеевич (19.05.1919-17.04.1943)</vt:lpstr>
      <vt:lpstr>Аксёнов Александр Михайлович (23.07.1919-16.10.1943)</vt:lpstr>
      <vt:lpstr>Орешко Илья Фёдорович (1927-1945гг.) гв. красноармеец, наводчик 76 мм орудия, 51-й гв, сп 18-й гв.</vt:lpstr>
      <vt:lpstr>Некрасов Михаил Алексеевич
(22.11.1922-05.01.1998)</vt:lpstr>
      <vt:lpstr>Вошев Михаил Антипович
(01.12.1926-08.12.2019)</vt:lpstr>
      <vt:lpstr>Фадеев Яков Фёдорович (1918-1943)</vt:lpstr>
      <vt:lpstr>Романов Федор Павлович (1912-01.01.1944)</vt:lpstr>
      <vt:lpstr>Шестов Семён Егорович (1902-1942гг.)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pptforschool.ru</dc:creator>
  <cp:lastModifiedBy>Татьяна</cp:lastModifiedBy>
  <cp:revision>25</cp:revision>
  <dcterms:created xsi:type="dcterms:W3CDTF">2018-04-28T06:32:59Z</dcterms:created>
  <dcterms:modified xsi:type="dcterms:W3CDTF">2020-05-06T14:40:42Z</dcterms:modified>
</cp:coreProperties>
</file>