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6">
  <p:sldMasterIdLst>
    <p:sldMasterId id="2147483672" r:id="rId1"/>
  </p:sldMasterIdLst>
  <p:notesMasterIdLst>
    <p:notesMasterId r:id="rId18"/>
  </p:notesMasterIdLst>
  <p:handoutMasterIdLst>
    <p:handoutMasterId r:id="rId19"/>
  </p:handoutMasterIdLst>
  <p:sldIdLst>
    <p:sldId id="256" r:id="rId2"/>
    <p:sldId id="303" r:id="rId3"/>
    <p:sldId id="317" r:id="rId4"/>
    <p:sldId id="319" r:id="rId5"/>
    <p:sldId id="260" r:id="rId6"/>
    <p:sldId id="299" r:id="rId7"/>
    <p:sldId id="267" r:id="rId8"/>
    <p:sldId id="304" r:id="rId9"/>
    <p:sldId id="308" r:id="rId10"/>
    <p:sldId id="310" r:id="rId11"/>
    <p:sldId id="311" r:id="rId12"/>
    <p:sldId id="313" r:id="rId13"/>
    <p:sldId id="314" r:id="rId14"/>
    <p:sldId id="315" r:id="rId15"/>
    <p:sldId id="316" r:id="rId16"/>
    <p:sldId id="30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918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249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7D5C0C-32B2-4FA2-A7DD-F596D5AB52AC}" type="doc">
      <dgm:prSet loTypeId="urn:microsoft.com/office/officeart/2005/8/layout/vList2" loCatId="list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575F3A61-81F8-425C-AD5B-D7AB86EFA165}" type="pres">
      <dgm:prSet presAssocID="{6A7D5C0C-32B2-4FA2-A7DD-F596D5AB52A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D9A57193-9234-4DBD-A0BA-5B1E4ADCDAEA}" type="presOf" srcId="{6A7D5C0C-32B2-4FA2-A7DD-F596D5AB52AC}" destId="{575F3A61-81F8-425C-AD5B-D7AB86EFA16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32EE16-06D9-4264-8C07-C6B12513C555}" type="datetimeFigureOut">
              <a:rPr lang="ru-RU" smtClean="0"/>
              <a:t>25.12.2019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2DBA45-4127-4DB3-A8E4-E183D62B5B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58664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F56A36-20D9-4E81-A32F-BE5457A7C4EF}" type="datetimeFigureOut">
              <a:rPr lang="ru-RU" smtClean="0"/>
              <a:t>25.12.2019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5D021-7D51-4322-8496-E3DA2F25D4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7353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55D021-7D51-4322-8496-E3DA2F25D484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7819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25.12.2019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25.12.2019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25.12.2019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25.12.2019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B4C71EC6-210F-42DE-9C53-41977AD35B3D}" type="datetimeFigureOut">
              <a:rPr lang="ru-RU" smtClean="0"/>
              <a:t>25.12.2019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mailto:a.A.zenkovich@nsuem.ru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zotero.org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58347"/>
            <a:ext cx="3946717" cy="394671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573016"/>
            <a:ext cx="9144000" cy="2520280"/>
          </a:xfrm>
        </p:spPr>
        <p:txBody>
          <a:bodyPr>
            <a:noAutofit/>
          </a:bodyPr>
          <a:lstStyle/>
          <a:p>
            <a:pPr algn="ctr"/>
            <a:r>
              <a:rPr lang="ru-RU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Инструкция по работе с </a:t>
            </a: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Библиоменеджером </a:t>
            </a:r>
            <a:r>
              <a:rPr lang="en-US" sz="5400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Zotero</a:t>
            </a:r>
            <a:endParaRPr lang="ru-RU" sz="5400" dirty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093296"/>
            <a:ext cx="1667752" cy="681992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401860" y="6093296"/>
            <a:ext cx="6732240" cy="576064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Научная библиотека НГУЭУ</a:t>
            </a:r>
            <a:endParaRPr lang="ru-RU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990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499992" y="1600576"/>
            <a:ext cx="4608512" cy="5716856"/>
          </a:xfrm>
        </p:spPr>
        <p:txBody>
          <a:bodyPr>
            <a:noAutofit/>
          </a:bodyPr>
          <a:lstStyle/>
          <a:p>
            <a:r>
              <a:rPr lang="ru-RU" sz="2800" dirty="0" smtClean="0">
                <a:ea typeface="Calibri"/>
                <a:cs typeface="Times New Roman"/>
              </a:rPr>
              <a:t>Нажимаем </a:t>
            </a:r>
            <a:r>
              <a:rPr lang="ru-RU" sz="2800" dirty="0">
                <a:ea typeface="Calibri"/>
                <a:cs typeface="Times New Roman"/>
              </a:rPr>
              <a:t>кнопку </a:t>
            </a:r>
            <a:r>
              <a:rPr lang="ru-RU" sz="2800" b="1" dirty="0" smtClean="0">
                <a:ea typeface="Calibri"/>
                <a:cs typeface="Times New Roman"/>
              </a:rPr>
              <a:t>«Правка»</a:t>
            </a:r>
          </a:p>
          <a:p>
            <a:r>
              <a:rPr lang="ru-RU" sz="2800" dirty="0" smtClean="0">
                <a:ea typeface="Calibri"/>
                <a:cs typeface="Times New Roman"/>
              </a:rPr>
              <a:t>Заходим </a:t>
            </a:r>
            <a:r>
              <a:rPr lang="ru-RU" sz="2800" dirty="0">
                <a:ea typeface="Calibri"/>
                <a:cs typeface="Times New Roman"/>
              </a:rPr>
              <a:t>в </a:t>
            </a:r>
            <a:r>
              <a:rPr lang="ru-RU" sz="2800" b="1" dirty="0" smtClean="0">
                <a:ea typeface="Calibri"/>
                <a:cs typeface="Times New Roman"/>
              </a:rPr>
              <a:t>«Настройки»</a:t>
            </a:r>
          </a:p>
          <a:p>
            <a:r>
              <a:rPr lang="ru-RU" sz="2800" dirty="0" smtClean="0">
                <a:ea typeface="Calibri"/>
                <a:cs typeface="Times New Roman"/>
              </a:rPr>
              <a:t>Нажимаем на вкладку </a:t>
            </a:r>
            <a:r>
              <a:rPr lang="ru-RU" sz="2800" b="1" dirty="0" smtClean="0">
                <a:ea typeface="Calibri"/>
                <a:cs typeface="Times New Roman"/>
              </a:rPr>
              <a:t>«Цитирование»</a:t>
            </a:r>
          </a:p>
          <a:p>
            <a:r>
              <a:rPr lang="ru-RU" sz="2800" dirty="0" smtClean="0">
                <a:ea typeface="Calibri"/>
                <a:cs typeface="Times New Roman"/>
              </a:rPr>
              <a:t>Загружаем </a:t>
            </a:r>
            <a:r>
              <a:rPr lang="ru-RU" sz="2800" b="1" dirty="0" smtClean="0">
                <a:ea typeface="Calibri"/>
                <a:cs typeface="Times New Roman"/>
              </a:rPr>
              <a:t>«Дополнительные стили» </a:t>
            </a:r>
          </a:p>
          <a:p>
            <a:r>
              <a:rPr lang="ru-RU" sz="2800" dirty="0" smtClean="0">
                <a:ea typeface="Calibri"/>
                <a:cs typeface="Times New Roman"/>
              </a:rPr>
              <a:t>Устанавливаем </a:t>
            </a:r>
            <a:r>
              <a:rPr lang="ru-RU" sz="2800" dirty="0">
                <a:ea typeface="Calibri"/>
                <a:cs typeface="Times New Roman"/>
              </a:rPr>
              <a:t> </a:t>
            </a:r>
            <a:r>
              <a:rPr lang="en-US" sz="2800" b="1" dirty="0" smtClean="0">
                <a:ea typeface="Calibri"/>
                <a:cs typeface="Times New Roman"/>
              </a:rPr>
              <a:t>Russian </a:t>
            </a:r>
            <a:r>
              <a:rPr lang="en-US" sz="2800" b="1" dirty="0">
                <a:ea typeface="Calibri"/>
                <a:cs typeface="Times New Roman"/>
              </a:rPr>
              <a:t>GOST R 7.0.5 </a:t>
            </a:r>
            <a:r>
              <a:rPr lang="en-US" sz="2800" b="1" dirty="0" smtClean="0">
                <a:ea typeface="Calibri"/>
                <a:cs typeface="Times New Roman"/>
              </a:rPr>
              <a:t>– 2008</a:t>
            </a:r>
            <a:r>
              <a:rPr lang="ru-RU" sz="2800" b="1" dirty="0" smtClean="0">
                <a:ea typeface="Calibri"/>
                <a:cs typeface="Times New Roman"/>
              </a:rPr>
              <a:t> (</a:t>
            </a:r>
            <a:r>
              <a:rPr lang="en-US" sz="2800" b="1" dirty="0" smtClean="0">
                <a:ea typeface="Calibri"/>
                <a:cs typeface="Times New Roman"/>
              </a:rPr>
              <a:t>Russian</a:t>
            </a:r>
            <a:r>
              <a:rPr lang="ru-RU" sz="2800" b="1" dirty="0" smtClean="0">
                <a:ea typeface="Calibri"/>
                <a:cs typeface="Times New Roman"/>
              </a:rPr>
              <a:t>) </a:t>
            </a:r>
            <a:r>
              <a:rPr lang="ru-RU" sz="2800" dirty="0" smtClean="0">
                <a:ea typeface="Calibri"/>
                <a:cs typeface="Times New Roman"/>
              </a:rPr>
              <a:t>и </a:t>
            </a:r>
            <a:r>
              <a:rPr lang="en-US" sz="2800" dirty="0" smtClean="0"/>
              <a:t> </a:t>
            </a:r>
            <a:r>
              <a:rPr lang="en-US" sz="2800" b="1" dirty="0"/>
              <a:t>Russian GOST R </a:t>
            </a:r>
            <a:r>
              <a:rPr lang="en-US" sz="2800" b="1" dirty="0" smtClean="0"/>
              <a:t>7.0.5</a:t>
            </a:r>
            <a:r>
              <a:rPr lang="ru-RU" sz="2800" b="1" dirty="0" smtClean="0"/>
              <a:t> </a:t>
            </a:r>
            <a:r>
              <a:rPr lang="en-US" sz="2800" b="1" dirty="0" smtClean="0"/>
              <a:t>-</a:t>
            </a:r>
            <a:r>
              <a:rPr lang="ru-RU" sz="2800" b="1" dirty="0" smtClean="0"/>
              <a:t> </a:t>
            </a:r>
            <a:r>
              <a:rPr lang="en-US" sz="2800" b="1" dirty="0" smtClean="0"/>
              <a:t>2008 </a:t>
            </a:r>
            <a:r>
              <a:rPr lang="en-US" sz="2800" b="1" dirty="0"/>
              <a:t>(numeric) </a:t>
            </a:r>
            <a:endParaRPr lang="ru-RU" sz="2800" b="1" dirty="0" smtClean="0">
              <a:ea typeface="Calibri"/>
              <a:cs typeface="Times New Roman"/>
            </a:endParaRPr>
          </a:p>
          <a:p>
            <a:endParaRPr lang="ru-RU" sz="3100" dirty="0"/>
          </a:p>
          <a:p>
            <a:endParaRPr lang="ru-RU" sz="3100" dirty="0">
              <a:ea typeface="Calibri"/>
              <a:cs typeface="Times New Roman"/>
            </a:endParaRPr>
          </a:p>
          <a:p>
            <a:endParaRPr lang="ru-RU" sz="3100" dirty="0" smtClean="0">
              <a:ea typeface="Calibri"/>
              <a:cs typeface="Times New Roman"/>
            </a:endParaRPr>
          </a:p>
          <a:p>
            <a:endParaRPr lang="ru-RU" sz="3100" dirty="0">
              <a:ea typeface="Calibri"/>
              <a:cs typeface="Times New Roman"/>
            </a:endParaRP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0" y="116632"/>
            <a:ext cx="9108504" cy="990600"/>
          </a:xfrm>
          <a:prstGeom prst="rect">
            <a:avLst/>
          </a:prstGeom>
        </p:spPr>
        <p:txBody>
          <a:bodyPr vert="horz" anchor="ctr">
            <a:normAutofit fontScale="85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Устанавливаем ГОСТ библиографического описания</a:t>
            </a:r>
            <a:endParaRPr lang="ru-RU" sz="4000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2" name="Группа 31"/>
          <p:cNvGrpSpPr/>
          <p:nvPr/>
        </p:nvGrpSpPr>
        <p:grpSpPr>
          <a:xfrm>
            <a:off x="99468" y="1600584"/>
            <a:ext cx="4175772" cy="5100814"/>
            <a:chOff x="1403648" y="2276872"/>
            <a:chExt cx="4667250" cy="3057525"/>
          </a:xfrm>
        </p:grpSpPr>
        <p:pic>
          <p:nvPicPr>
            <p:cNvPr id="33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6" t="10853" r="27042" b="14392"/>
            <a:stretch/>
          </p:blipFill>
          <p:spPr bwMode="auto">
            <a:xfrm>
              <a:off x="1403648" y="2276872"/>
              <a:ext cx="4667250" cy="3057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Прямоугольник 33"/>
            <p:cNvSpPr/>
            <p:nvPr/>
          </p:nvSpPr>
          <p:spPr>
            <a:xfrm>
              <a:off x="1673823" y="2384884"/>
              <a:ext cx="307625" cy="81723"/>
            </a:xfrm>
            <a:prstGeom prst="rect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37" name="Picture 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3" t="12733" r="34376" b="26355"/>
          <a:stretch/>
        </p:blipFill>
        <p:spPr bwMode="auto">
          <a:xfrm>
            <a:off x="121444" y="1621151"/>
            <a:ext cx="4134931" cy="5100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Прямоугольник 37"/>
          <p:cNvSpPr/>
          <p:nvPr/>
        </p:nvSpPr>
        <p:spPr>
          <a:xfrm>
            <a:off x="380794" y="4017650"/>
            <a:ext cx="1087987" cy="217863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0" name="Группа 39"/>
          <p:cNvGrpSpPr/>
          <p:nvPr/>
        </p:nvGrpSpPr>
        <p:grpSpPr>
          <a:xfrm>
            <a:off x="110171" y="1600576"/>
            <a:ext cx="4154368" cy="5110417"/>
            <a:chOff x="1190212" y="1368842"/>
            <a:chExt cx="4342822" cy="4427502"/>
          </a:xfrm>
        </p:grpSpPr>
        <p:pic>
          <p:nvPicPr>
            <p:cNvPr id="41" name="Picture 7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744" t="18211" r="31385" b="12408"/>
            <a:stretch/>
          </p:blipFill>
          <p:spPr bwMode="auto">
            <a:xfrm>
              <a:off x="1190212" y="1368842"/>
              <a:ext cx="4342822" cy="4427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" name="Прямоугольник 41"/>
            <p:cNvSpPr/>
            <p:nvPr/>
          </p:nvSpPr>
          <p:spPr>
            <a:xfrm>
              <a:off x="1331640" y="4149080"/>
              <a:ext cx="1440160" cy="144016"/>
            </a:xfrm>
            <a:prstGeom prst="rect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45" name="Picture 8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6" t="16515" r="14100" b="11022"/>
          <a:stretch/>
        </p:blipFill>
        <p:spPr bwMode="auto">
          <a:xfrm>
            <a:off x="197944" y="2657432"/>
            <a:ext cx="4154369" cy="3033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Прямоугольник 45"/>
          <p:cNvSpPr/>
          <p:nvPr/>
        </p:nvSpPr>
        <p:spPr>
          <a:xfrm>
            <a:off x="303326" y="4171553"/>
            <a:ext cx="1885584" cy="214065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228814" y="3303739"/>
            <a:ext cx="325924" cy="214065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2149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6" grpId="0" animBg="1"/>
      <p:bldP spid="4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860032" y="1628800"/>
            <a:ext cx="4248472" cy="5229200"/>
          </a:xfrm>
        </p:spPr>
        <p:txBody>
          <a:bodyPr>
            <a:normAutofit fontScale="25000" lnSpcReduction="20000"/>
          </a:bodyPr>
          <a:lstStyle/>
          <a:p>
            <a:r>
              <a:rPr lang="ru-RU" sz="9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/>
                <a:cs typeface="Arial" panose="020B0604020202020204" pitchFamily="34" charset="0"/>
              </a:rPr>
              <a:t>Выбираем </a:t>
            </a:r>
            <a:r>
              <a:rPr lang="ru-RU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/>
                <a:cs typeface="Arial" panose="020B0604020202020204" pitchFamily="34" charset="0"/>
              </a:rPr>
              <a:t>нужный документ </a:t>
            </a:r>
            <a:r>
              <a:rPr lang="ru-RU" sz="9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/>
                <a:cs typeface="Arial" panose="020B0604020202020204" pitchFamily="34" charset="0"/>
              </a:rPr>
              <a:t>(справа появляется поле </a:t>
            </a:r>
            <a:r>
              <a:rPr lang="ru-RU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/>
                <a:cs typeface="Arial" panose="020B0604020202020204" pitchFamily="34" charset="0"/>
              </a:rPr>
              <a:t>«Информация» </a:t>
            </a:r>
            <a:r>
              <a:rPr lang="ru-RU" sz="9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/>
                <a:cs typeface="Arial" panose="020B0604020202020204" pitchFamily="34" charset="0"/>
              </a:rPr>
              <a:t>- это библиографическая карточка документа)</a:t>
            </a:r>
          </a:p>
          <a:p>
            <a:r>
              <a:rPr lang="ru-RU" sz="9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/>
                <a:cs typeface="Arial" panose="020B0604020202020204" pitchFamily="34" charset="0"/>
              </a:rPr>
              <a:t>Кликаем правой кнопкой мыши на наш источник. В окне выбираем </a:t>
            </a:r>
            <a:r>
              <a:rPr lang="ru-RU" sz="9600" b="1" u="sng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/>
                <a:cs typeface="Arial" panose="020B0604020202020204" pitchFamily="34" charset="0"/>
              </a:rPr>
              <a:t>Создать </a:t>
            </a:r>
            <a:r>
              <a:rPr lang="ru-RU" sz="9600" b="1" u="sng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/>
                <a:cs typeface="Arial" panose="020B0604020202020204" pitchFamily="34" charset="0"/>
              </a:rPr>
              <a:t>библиографию </a:t>
            </a:r>
            <a:r>
              <a:rPr lang="ru-RU" sz="9600" b="1" u="sng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/>
                <a:cs typeface="Arial" panose="020B0604020202020204" pitchFamily="34" charset="0"/>
              </a:rPr>
              <a:t>документа</a:t>
            </a:r>
          </a:p>
          <a:p>
            <a:r>
              <a:rPr lang="ru-RU" sz="9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/>
                <a:cs typeface="Arial" panose="020B0604020202020204" pitchFamily="34" charset="0"/>
              </a:rPr>
              <a:t>Выбираем стиль </a:t>
            </a:r>
            <a:r>
              <a:rPr lang="en-US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/>
                <a:cs typeface="Arial" panose="020B0604020202020204" pitchFamily="34" charset="0"/>
              </a:rPr>
              <a:t>Russian </a:t>
            </a:r>
            <a:r>
              <a:rPr lang="en-U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/>
                <a:cs typeface="Arial" panose="020B0604020202020204" pitchFamily="34" charset="0"/>
              </a:rPr>
              <a:t>GOST R 7.0.5 – 2008</a:t>
            </a:r>
            <a:r>
              <a:rPr lang="ru-RU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/>
                <a:cs typeface="Arial" panose="020B0604020202020204" pitchFamily="34" charset="0"/>
              </a:rPr>
              <a:t> (</a:t>
            </a:r>
            <a:r>
              <a:rPr lang="en-U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/>
                <a:cs typeface="Arial" panose="020B0604020202020204" pitchFamily="34" charset="0"/>
              </a:rPr>
              <a:t>Russian</a:t>
            </a:r>
            <a:r>
              <a:rPr lang="ru-RU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/>
                <a:cs typeface="Arial" panose="020B0604020202020204" pitchFamily="34" charset="0"/>
              </a:rPr>
              <a:t>) </a:t>
            </a:r>
            <a:r>
              <a:rPr lang="ru-RU" sz="9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/>
                <a:cs typeface="Arial" panose="020B0604020202020204" pitchFamily="34" charset="0"/>
              </a:rPr>
              <a:t>     </a:t>
            </a:r>
            <a:r>
              <a:rPr lang="ru-RU" sz="9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/>
                <a:cs typeface="Arial" panose="020B0604020202020204" pitchFamily="34" charset="0"/>
              </a:rPr>
              <a:t>библиография</a:t>
            </a:r>
            <a:r>
              <a:rPr lang="ru-RU" sz="9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/>
                <a:cs typeface="Arial" panose="020B0604020202020204" pitchFamily="34" charset="0"/>
              </a:rPr>
              <a:t>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ru-RU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/>
                <a:cs typeface="Arial" panose="020B0604020202020204" pitchFamily="34" charset="0"/>
              </a:rPr>
              <a:t>сохранить </a:t>
            </a:r>
            <a:r>
              <a:rPr lang="ru-RU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/>
                <a:cs typeface="Arial" panose="020B0604020202020204" pitchFamily="34" charset="0"/>
              </a:rPr>
              <a:t>как </a:t>
            </a:r>
            <a:r>
              <a:rPr lang="en-US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/>
                <a:cs typeface="Arial" panose="020B0604020202020204" pitchFamily="34" charset="0"/>
              </a:rPr>
              <a:t>HTML</a:t>
            </a:r>
            <a:r>
              <a:rPr lang="ru-RU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ru-RU" sz="9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/>
                <a:cs typeface="Arial" panose="020B0604020202020204" pitchFamily="34" charset="0"/>
              </a:rPr>
              <a:t>(информация сохранена в выбранном браузере)</a:t>
            </a: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0" y="116632"/>
            <a:ext cx="9108504" cy="990600"/>
          </a:xfrm>
          <a:prstGeom prst="rect">
            <a:avLst/>
          </a:prstGeom>
        </p:spPr>
        <p:txBody>
          <a:bodyPr vert="horz" anchor="ctr">
            <a:normAutofit fontScale="92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40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Библиографическое описание документа</a:t>
            </a:r>
          </a:p>
        </p:txBody>
      </p:sp>
      <p:sp>
        <p:nvSpPr>
          <p:cNvPr id="36" name="Стрелка вправо 35"/>
          <p:cNvSpPr/>
          <p:nvPr/>
        </p:nvSpPr>
        <p:spPr>
          <a:xfrm>
            <a:off x="2781006" y="6501464"/>
            <a:ext cx="472885" cy="61246"/>
          </a:xfrm>
          <a:prstGeom prst="rightArrow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grpSp>
        <p:nvGrpSpPr>
          <p:cNvPr id="30" name="Группа 29"/>
          <p:cNvGrpSpPr/>
          <p:nvPr/>
        </p:nvGrpSpPr>
        <p:grpSpPr>
          <a:xfrm>
            <a:off x="87328" y="1644963"/>
            <a:ext cx="4451300" cy="5172365"/>
            <a:chOff x="390524" y="1412776"/>
            <a:chExt cx="6053684" cy="5347105"/>
          </a:xfrm>
        </p:grpSpPr>
        <p:pic>
          <p:nvPicPr>
            <p:cNvPr id="31" name="Picture 21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57" t="20778" r="3333" b="6556"/>
            <a:stretch/>
          </p:blipFill>
          <p:spPr bwMode="auto">
            <a:xfrm>
              <a:off x="390524" y="1412776"/>
              <a:ext cx="6053683" cy="5347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" name="Прямоугольник 31"/>
            <p:cNvSpPr/>
            <p:nvPr/>
          </p:nvSpPr>
          <p:spPr>
            <a:xfrm>
              <a:off x="4572000" y="1412776"/>
              <a:ext cx="1872208" cy="5347105"/>
            </a:xfrm>
            <a:prstGeom prst="rect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/>
            </a:p>
          </p:txBody>
        </p:sp>
        <p:sp>
          <p:nvSpPr>
            <p:cNvPr id="33" name="Стрелка вправо 32"/>
            <p:cNvSpPr/>
            <p:nvPr/>
          </p:nvSpPr>
          <p:spPr>
            <a:xfrm>
              <a:off x="3995936" y="4086328"/>
              <a:ext cx="504056" cy="134760"/>
            </a:xfrm>
            <a:prstGeom prst="rightArrow">
              <a:avLst/>
            </a:prstGeom>
            <a:solidFill>
              <a:srgbClr val="FF0000"/>
            </a:solidFill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/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117609" y="2569141"/>
            <a:ext cx="4445658" cy="3168352"/>
            <a:chOff x="0" y="1412776"/>
            <a:chExt cx="7153276" cy="3895725"/>
          </a:xfrm>
        </p:grpSpPr>
        <p:pic>
          <p:nvPicPr>
            <p:cNvPr id="27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66" t="21435" r="27081" b="33120"/>
            <a:stretch/>
          </p:blipFill>
          <p:spPr bwMode="auto">
            <a:xfrm>
              <a:off x="0" y="1412776"/>
              <a:ext cx="7153276" cy="389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Прямоугольник 27"/>
            <p:cNvSpPr/>
            <p:nvPr/>
          </p:nvSpPr>
          <p:spPr>
            <a:xfrm>
              <a:off x="3491880" y="4221088"/>
              <a:ext cx="2592288" cy="216024"/>
            </a:xfrm>
            <a:prstGeom prst="rect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2172214" y="2586921"/>
            <a:ext cx="1842165" cy="3752891"/>
            <a:chOff x="3419872" y="1268760"/>
            <a:chExt cx="4104456" cy="5164341"/>
          </a:xfrm>
        </p:grpSpPr>
        <p:pic>
          <p:nvPicPr>
            <p:cNvPr id="43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272" t="20543" r="29218" b="14008"/>
            <a:stretch/>
          </p:blipFill>
          <p:spPr bwMode="auto">
            <a:xfrm>
              <a:off x="3419872" y="1268760"/>
              <a:ext cx="4104456" cy="51643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" name="Прямоугольник 43"/>
            <p:cNvSpPr/>
            <p:nvPr/>
          </p:nvSpPr>
          <p:spPr>
            <a:xfrm>
              <a:off x="3534596" y="4553889"/>
              <a:ext cx="202599" cy="243263"/>
            </a:xfrm>
            <a:prstGeom prst="rect">
              <a:avLst/>
            </a:prstGeom>
            <a:noFill/>
            <a:ln w="19050" cap="flat" cmpd="sng" algn="ctr">
              <a:solidFill>
                <a:srgbClr val="FF0000">
                  <a:alpha val="84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Прямоугольник 44"/>
            <p:cNvSpPr/>
            <p:nvPr/>
          </p:nvSpPr>
          <p:spPr>
            <a:xfrm>
              <a:off x="3534596" y="5301208"/>
              <a:ext cx="202599" cy="243263"/>
            </a:xfrm>
            <a:prstGeom prst="rect">
              <a:avLst/>
            </a:prstGeom>
            <a:noFill/>
            <a:ln w="19050" cap="flat" cmpd="sng" algn="ctr">
              <a:solidFill>
                <a:srgbClr val="FF0000">
                  <a:alpha val="84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Прямоугольник 45"/>
            <p:cNvSpPr/>
            <p:nvPr/>
          </p:nvSpPr>
          <p:spPr>
            <a:xfrm>
              <a:off x="6084168" y="6093296"/>
              <a:ext cx="648072" cy="243263"/>
            </a:xfrm>
            <a:prstGeom prst="rect">
              <a:avLst/>
            </a:prstGeom>
            <a:noFill/>
            <a:ln w="19050" cap="flat" cmpd="sng" algn="ctr">
              <a:solidFill>
                <a:srgbClr val="FF0000">
                  <a:alpha val="84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" name="Стрелка вправо 1"/>
          <p:cNvSpPr/>
          <p:nvPr/>
        </p:nvSpPr>
        <p:spPr>
          <a:xfrm>
            <a:off x="6506501" y="5398672"/>
            <a:ext cx="279997" cy="237201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право 28"/>
          <p:cNvSpPr/>
          <p:nvPr/>
        </p:nvSpPr>
        <p:spPr>
          <a:xfrm>
            <a:off x="8773376" y="5398672"/>
            <a:ext cx="263120" cy="246841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0449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932040" y="1772816"/>
            <a:ext cx="4192141" cy="4723234"/>
          </a:xfrm>
        </p:spPr>
        <p:txBody>
          <a:bodyPr>
            <a:normAutofit fontScale="92500" lnSpcReduction="10000"/>
          </a:bodyPr>
          <a:lstStyle/>
          <a:p>
            <a:r>
              <a:rPr lang="ru-RU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Находим </a:t>
            </a:r>
            <a:r>
              <a:rPr lang="ru-RU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информацию в </a:t>
            </a:r>
            <a:r>
              <a:rPr lang="ru-RU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Интернете</a:t>
            </a:r>
            <a:r>
              <a:rPr lang="ru-RU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по заданной </a:t>
            </a:r>
            <a:r>
              <a:rPr lang="ru-RU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теме</a:t>
            </a:r>
          </a:p>
          <a:p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/>
                <a:cs typeface="Arial" panose="020B0604020202020204" pitchFamily="34" charset="0"/>
              </a:rPr>
              <a:t>Кликаем правой кнопкой мыши на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/>
                <a:cs typeface="Arial" panose="020B0604020202020204" pitchFamily="34" charset="0"/>
              </a:rPr>
              <a:t>веб-страницу.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/>
                <a:cs typeface="Arial" panose="020B0604020202020204" pitchFamily="34" charset="0"/>
              </a:rPr>
              <a:t> </a:t>
            </a:r>
          </a:p>
          <a:p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/>
                <a:cs typeface="Arial" panose="020B0604020202020204" pitchFamily="34" charset="0"/>
              </a:rPr>
              <a:t>В 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/>
                <a:cs typeface="Arial" panose="020B0604020202020204" pitchFamily="34" charset="0"/>
              </a:rPr>
              <a:t>окне выбираем </a:t>
            </a:r>
            <a:r>
              <a:rPr lang="ru-RU" sz="31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/>
                <a:cs typeface="Arial" panose="020B0604020202020204" pitchFamily="34" charset="0"/>
              </a:rPr>
              <a:t>Сохранить </a:t>
            </a:r>
            <a:r>
              <a:rPr lang="ru-RU" sz="31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/>
                <a:cs typeface="Arial" panose="020B0604020202020204" pitchFamily="34" charset="0"/>
              </a:rPr>
              <a:t>в </a:t>
            </a:r>
            <a:r>
              <a:rPr lang="en-US" sz="31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/>
                <a:cs typeface="Arial" panose="020B0604020202020204" pitchFamily="34" charset="0"/>
              </a:rPr>
              <a:t>Zotero</a:t>
            </a:r>
            <a:r>
              <a:rPr lang="ru-RU" sz="31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ru-RU" sz="31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/>
                <a:cs typeface="Arial" panose="020B0604020202020204" pitchFamily="34" charset="0"/>
              </a:rPr>
              <a:t>(</a:t>
            </a:r>
            <a:r>
              <a:rPr lang="en-US" sz="31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/>
                <a:cs typeface="Arial" panose="020B0604020202020204" pitchFamily="34" charset="0"/>
              </a:rPr>
              <a:t>Save </a:t>
            </a:r>
            <a:r>
              <a:rPr lang="en-US" sz="31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/>
                <a:cs typeface="Arial" panose="020B0604020202020204" pitchFamily="34" charset="0"/>
              </a:rPr>
              <a:t>to Zotero </a:t>
            </a:r>
            <a:r>
              <a:rPr lang="en-US" sz="31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/>
                <a:cs typeface="Arial" panose="020B0604020202020204" pitchFamily="34" charset="0"/>
              </a:rPr>
              <a:t>Wikipedia</a:t>
            </a:r>
            <a:r>
              <a:rPr lang="ru-RU" sz="31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/>
                <a:cs typeface="Arial" panose="020B0604020202020204" pitchFamily="34" charset="0"/>
              </a:rPr>
              <a:t>)</a:t>
            </a:r>
          </a:p>
          <a:p>
            <a:endParaRPr lang="ru-RU" sz="3100" dirty="0" smtClean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endParaRPr lang="ru-RU" sz="32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endParaRPr lang="ru-RU" sz="32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0" y="116632"/>
            <a:ext cx="9108504" cy="990600"/>
          </a:xfrm>
          <a:prstGeom prst="rect">
            <a:avLst/>
          </a:prstGeom>
        </p:spPr>
        <p:txBody>
          <a:bodyPr vert="horz" anchor="ctr">
            <a:normAutofit fontScale="92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8. Сохранение информации из Интернета</a:t>
            </a:r>
            <a:endParaRPr lang="ru-RU" sz="4000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6" t="26104" r="12357" b="7122"/>
          <a:stretch/>
        </p:blipFill>
        <p:spPr bwMode="auto">
          <a:xfrm>
            <a:off x="111902" y="1649508"/>
            <a:ext cx="4559267" cy="48719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2020031" y="3862506"/>
            <a:ext cx="743012" cy="174575"/>
          </a:xfrm>
          <a:prstGeom prst="rect">
            <a:avLst/>
          </a:prstGeom>
          <a:noFill/>
          <a:ln w="19050" cap="flat" cmpd="sng" algn="ctr">
            <a:solidFill>
              <a:srgbClr val="FF0000">
                <a:alpha val="83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584499" y="3840266"/>
            <a:ext cx="841506" cy="245211"/>
          </a:xfrm>
          <a:prstGeom prst="rect">
            <a:avLst/>
          </a:prstGeom>
          <a:noFill/>
          <a:ln w="19050" cap="flat" cmpd="sng" algn="ctr">
            <a:solidFill>
              <a:srgbClr val="FF0000">
                <a:alpha val="83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19103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499992" y="1556792"/>
            <a:ext cx="4608512" cy="8735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0040" lvl="0" indent="-320040">
              <a:spcBef>
                <a:spcPts val="700"/>
              </a:spcBef>
              <a:buClr>
                <a:srgbClr val="CCB400"/>
              </a:buClr>
              <a:buSzPct val="60000"/>
              <a:buFont typeface="Wingdings"/>
              <a:buChar char=""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/>
                <a:cs typeface="Arial" panose="020B0604020202020204" pitchFamily="34" charset="0"/>
              </a:rPr>
              <a:t>Находим нужную 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/>
                <a:cs typeface="Arial" panose="020B0604020202020204" pitchFamily="34" charset="0"/>
              </a:rPr>
              <a:t>статью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/>
                <a:cs typeface="Arial" panose="020B0604020202020204" pitchFamily="34" charset="0"/>
              </a:rPr>
              <a:t>. Открываем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/>
                <a:cs typeface="Arial" panose="020B0604020202020204" pitchFamily="34" charset="0"/>
              </a:rPr>
              <a:t>ее 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/>
                <a:cs typeface="Arial" panose="020B0604020202020204" pitchFamily="34" charset="0"/>
              </a:rPr>
              <a:t>описание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/>
                <a:cs typeface="Arial" panose="020B0604020202020204" pitchFamily="34" charset="0"/>
              </a:rPr>
              <a:t>.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/>
              <a:cs typeface="Arial" panose="020B0604020202020204" pitchFamily="34" charset="0"/>
            </a:endParaRPr>
          </a:p>
          <a:p>
            <a:pPr marL="320040" indent="-320040">
              <a:spcBef>
                <a:spcPts val="700"/>
              </a:spcBef>
              <a:buClr>
                <a:srgbClr val="CCB400"/>
              </a:buClr>
              <a:buSzPct val="60000"/>
              <a:buFont typeface="Wingdings"/>
              <a:buChar char=""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/>
                <a:cs typeface="Arial" panose="020B0604020202020204" pitchFamily="34" charset="0"/>
              </a:rPr>
              <a:t>На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/>
                <a:cs typeface="Arial" panose="020B0604020202020204" pitchFamily="34" charset="0"/>
              </a:rPr>
              <a:t>панели инструментов нажимаем функцию </a:t>
            </a:r>
            <a:r>
              <a:rPr lang="ru-RU" sz="1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Сохранить </a:t>
            </a:r>
            <a:r>
              <a:rPr lang="ru-RU" sz="1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в Zo</a:t>
            </a:r>
            <a:r>
              <a:rPr lang="en-US" sz="1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</a:t>
            </a:r>
            <a:r>
              <a:rPr lang="ru-RU" sz="1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e</a:t>
            </a:r>
            <a:r>
              <a:rPr lang="en-US" sz="1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ro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/>
                <a:cs typeface="Arial" panose="020B0604020202020204" pitchFamily="34" charset="0"/>
              </a:rPr>
              <a:t>(в правом верхнем углу)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/>
              <a:cs typeface="Arial" panose="020B0604020202020204" pitchFamily="34" charset="0"/>
            </a:endParaRPr>
          </a:p>
          <a:p>
            <a:pPr marL="320040" indent="-320040">
              <a:spcBef>
                <a:spcPts val="700"/>
              </a:spcBef>
              <a:buClr>
                <a:srgbClr val="CCB400"/>
              </a:buClr>
              <a:buSzPct val="60000"/>
              <a:buFont typeface="Wingdings"/>
              <a:buChar char=""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/>
                <a:cs typeface="Arial" panose="020B0604020202020204" pitchFamily="34" charset="0"/>
              </a:rPr>
              <a:t>Сохраняем выбранные статьи в 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/>
                <a:cs typeface="Arial" panose="020B0604020202020204" pitchFamily="34" charset="0"/>
              </a:rPr>
              <a:t>тематическую  папку</a:t>
            </a:r>
          </a:p>
          <a:p>
            <a:pPr marL="320040" indent="-320040">
              <a:spcBef>
                <a:spcPts val="700"/>
              </a:spcBef>
              <a:buClr>
                <a:srgbClr val="CCB400"/>
              </a:buClr>
              <a:buSzPct val="60000"/>
              <a:buFont typeface="Wingdings"/>
              <a:buChar char=""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/>
                <a:cs typeface="Arial" panose="020B0604020202020204" pitchFamily="34" charset="0"/>
              </a:rPr>
              <a:t>Заходим в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/>
                <a:cs typeface="Arial" panose="020B0604020202020204" pitchFamily="34" charset="0"/>
              </a:rPr>
              <a:t>библиотеку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/>
                <a:cs typeface="Arial" panose="020B0604020202020204" pitchFamily="34" charset="0"/>
              </a:rPr>
              <a:t>Zotero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/>
              <a:cs typeface="Arial" panose="020B0604020202020204" pitchFamily="34" charset="0"/>
            </a:endParaRPr>
          </a:p>
          <a:p>
            <a:pPr marL="320040" indent="-320040">
              <a:spcBef>
                <a:spcPts val="700"/>
              </a:spcBef>
              <a:buClr>
                <a:srgbClr val="CCB400"/>
              </a:buClr>
              <a:buSzPct val="60000"/>
              <a:buFont typeface="Wingdings"/>
              <a:buChar char=""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/>
                <a:cs typeface="Arial" panose="020B0604020202020204" pitchFamily="34" charset="0"/>
              </a:rPr>
              <a:t>Выделяем выбранные статьи, удерживая клавишу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/>
                <a:cs typeface="Arial" panose="020B0604020202020204" pitchFamily="34" charset="0"/>
              </a:rPr>
              <a:t>Shift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/>
                <a:cs typeface="Arial" panose="020B0604020202020204" pitchFamily="34" charset="0"/>
              </a:rPr>
              <a:t>!</a:t>
            </a:r>
          </a:p>
          <a:p>
            <a:pPr marL="320040" indent="-320040">
              <a:spcBef>
                <a:spcPts val="700"/>
              </a:spcBef>
              <a:buClr>
                <a:srgbClr val="CCB400"/>
              </a:buClr>
              <a:buSzPct val="60000"/>
              <a:buFont typeface="Wingdings"/>
              <a:buChar char=""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/>
                <a:cs typeface="Arial" panose="020B0604020202020204" pitchFamily="34" charset="0"/>
              </a:rPr>
              <a:t>Создаем 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/>
                <a:cs typeface="Arial" panose="020B0604020202020204" pitchFamily="34" charset="0"/>
              </a:rPr>
              <a:t>библиографию документов </a:t>
            </a: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/>
                <a:cs typeface="Arial" panose="020B0604020202020204" pitchFamily="34" charset="0"/>
              </a:rPr>
              <a:t>(см. пункт 7)</a:t>
            </a:r>
          </a:p>
          <a:p>
            <a:pPr marL="320040" lvl="0" indent="-320040">
              <a:spcBef>
                <a:spcPts val="700"/>
              </a:spcBef>
              <a:buClr>
                <a:srgbClr val="CCB400"/>
              </a:buClr>
              <a:buSzPct val="60000"/>
              <a:buFont typeface="Wingdings"/>
              <a:buChar char=""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/>
                <a:cs typeface="Arial" panose="020B0604020202020204" pitchFamily="34" charset="0"/>
              </a:rPr>
              <a:t>Выбираем </a:t>
            </a:r>
            <a:r>
              <a:rPr lang="en-US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/>
                <a:cs typeface="Arial" panose="020B0604020202020204" pitchFamily="34" charset="0"/>
              </a:rPr>
              <a:t>Russian </a:t>
            </a:r>
            <a:r>
              <a:rPr lang="en-US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/>
                <a:cs typeface="Arial" panose="020B0604020202020204" pitchFamily="34" charset="0"/>
              </a:rPr>
              <a:t>GOST R 7.0.5 – 2008</a:t>
            </a:r>
            <a:r>
              <a:rPr lang="ru-RU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/>
                <a:cs typeface="Arial" panose="020B0604020202020204" pitchFamily="34" charset="0"/>
              </a:rPr>
              <a:t> (</a:t>
            </a:r>
            <a:r>
              <a:rPr lang="en-US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/>
                <a:cs typeface="Arial" panose="020B0604020202020204" pitchFamily="34" charset="0"/>
              </a:rPr>
              <a:t>Russian</a:t>
            </a:r>
            <a:r>
              <a:rPr lang="ru-RU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/>
                <a:cs typeface="Arial" panose="020B0604020202020204" pitchFamily="34" charset="0"/>
              </a:rPr>
              <a:t>)</a:t>
            </a:r>
            <a:r>
              <a:rPr lang="ru-RU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/>
                <a:cs typeface="Arial" panose="020B0604020202020204" pitchFamily="34" charset="0"/>
              </a:rPr>
              <a:t>, библиография, скопировать в буфер обмена!</a:t>
            </a:r>
          </a:p>
          <a:p>
            <a:pPr marL="320040" lvl="0" indent="-320040">
              <a:spcBef>
                <a:spcPts val="700"/>
              </a:spcBef>
              <a:buClr>
                <a:srgbClr val="CCB400"/>
              </a:buClr>
              <a:buSzPct val="60000"/>
              <a:buFont typeface="Wingdings"/>
              <a:buChar char=""/>
            </a:pPr>
            <a:r>
              <a:rPr lang="ru-RU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/>
                <a:cs typeface="Arial" panose="020B0604020202020204" pitchFamily="34" charset="0"/>
              </a:rPr>
              <a:t>Открываем </a:t>
            </a:r>
            <a:r>
              <a:rPr lang="en-US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/>
                <a:cs typeface="Arial" panose="020B0604020202020204" pitchFamily="34" charset="0"/>
              </a:rPr>
              <a:t>Microsoft Word</a:t>
            </a:r>
            <a:r>
              <a:rPr lang="ru-RU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/>
                <a:cs typeface="Arial" panose="020B0604020202020204" pitchFamily="34" charset="0"/>
              </a:rPr>
              <a:t>, нажимаем </a:t>
            </a:r>
            <a:r>
              <a:rPr lang="ru-RU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/>
                <a:cs typeface="Arial" panose="020B0604020202020204" pitchFamily="34" charset="0"/>
              </a:rPr>
              <a:t>вставить</a:t>
            </a:r>
            <a:r>
              <a:rPr lang="ru-RU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/>
                <a:cs typeface="Arial" panose="020B0604020202020204" pitchFamily="34" charset="0"/>
              </a:rPr>
              <a:t>.</a:t>
            </a:r>
            <a:endParaRPr lang="ru-RU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/>
              <a:cs typeface="Times New Roman" panose="02020603050405020304" pitchFamily="18" charset="0"/>
            </a:endParaRPr>
          </a:p>
          <a:p>
            <a:pPr marL="320040" indent="-320040">
              <a:spcBef>
                <a:spcPts val="700"/>
              </a:spcBef>
              <a:buClr>
                <a:srgbClr val="CCB400"/>
              </a:buClr>
              <a:buSzPct val="60000"/>
              <a:buFont typeface="Wingdings"/>
              <a:buChar char=""/>
            </a:pPr>
            <a:endParaRPr lang="ru-RU" dirty="0">
              <a:ea typeface="Calibri"/>
              <a:cs typeface="Times New Roman"/>
            </a:endParaRPr>
          </a:p>
          <a:p>
            <a:pPr marL="320040" indent="-320040">
              <a:spcBef>
                <a:spcPts val="700"/>
              </a:spcBef>
              <a:buClr>
                <a:srgbClr val="CCB400"/>
              </a:buClr>
              <a:buSzPct val="60000"/>
              <a:buFont typeface="Wingdings"/>
              <a:buChar char=""/>
            </a:pPr>
            <a:endParaRPr lang="ru-RU" sz="2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20040" indent="-320040">
              <a:spcBef>
                <a:spcPts val="700"/>
              </a:spcBef>
              <a:buClr>
                <a:srgbClr val="CCB400"/>
              </a:buClr>
              <a:buSzPct val="60000"/>
              <a:buFont typeface="Wingdings"/>
              <a:buChar char=""/>
            </a:pPr>
            <a:endParaRPr lang="ru-RU" sz="24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20040" indent="-320040">
              <a:spcBef>
                <a:spcPts val="700"/>
              </a:spcBef>
              <a:buClr>
                <a:srgbClr val="CCB400"/>
              </a:buClr>
              <a:buSzPct val="60000"/>
              <a:buFont typeface="Wingdings"/>
              <a:buChar char=""/>
            </a:pPr>
            <a:endParaRPr lang="ru-RU" sz="24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20040" indent="-320040">
              <a:spcBef>
                <a:spcPts val="700"/>
              </a:spcBef>
              <a:buClr>
                <a:srgbClr val="CCB400"/>
              </a:buClr>
              <a:buSzPct val="60000"/>
              <a:buFont typeface="Wingdings"/>
              <a:buChar char=""/>
            </a:pPr>
            <a:endParaRPr lang="en-US" sz="24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20040" indent="-320040">
              <a:spcBef>
                <a:spcPts val="700"/>
              </a:spcBef>
              <a:buClr>
                <a:srgbClr val="CCB400"/>
              </a:buClr>
              <a:buSzPct val="60000"/>
              <a:buFont typeface="Wingdings"/>
              <a:buChar char=""/>
            </a:pPr>
            <a:endParaRPr lang="ru-RU" sz="28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20040" lvl="0" indent="-320040">
              <a:spcBef>
                <a:spcPts val="700"/>
              </a:spcBef>
              <a:buClr>
                <a:srgbClr val="CCB400"/>
              </a:buClr>
              <a:buSzPct val="60000"/>
              <a:buFont typeface="Wingdings"/>
              <a:buChar char=""/>
            </a:pPr>
            <a:endParaRPr lang="ru-RU" sz="3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72720" y="3234652"/>
            <a:ext cx="530915" cy="375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ru-RU" dirty="0">
              <a:solidFill>
                <a:schemeClr val="accent1">
                  <a:lumMod val="50000"/>
                </a:schemeClr>
              </a:solidFill>
              <a:ea typeface="Calibri"/>
              <a:cs typeface="Times New Roman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0" y="116632"/>
            <a:ext cx="9108504" cy="990600"/>
          </a:xfrm>
          <a:prstGeom prst="rect">
            <a:avLst/>
          </a:prstGeom>
        </p:spPr>
        <p:txBody>
          <a:bodyPr vert="horz" anchor="ctr">
            <a:normAutofit fontScale="85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9. Создание списка литературы</a:t>
            </a:r>
          </a:p>
          <a:p>
            <a:pPr algn="ctr"/>
            <a:r>
              <a:rPr lang="ru-RU" sz="40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(на примере </a:t>
            </a:r>
            <a:r>
              <a:rPr lang="ru-RU" sz="4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НЭБ </a:t>
            </a:r>
            <a:r>
              <a:rPr lang="en-US" sz="4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elibrary.ru</a:t>
            </a:r>
            <a:r>
              <a:rPr lang="ru-RU" sz="40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4000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6" name="Группа 55"/>
          <p:cNvGrpSpPr/>
          <p:nvPr/>
        </p:nvGrpSpPr>
        <p:grpSpPr>
          <a:xfrm>
            <a:off x="161273" y="1666450"/>
            <a:ext cx="4176464" cy="5042073"/>
            <a:chOff x="1043608" y="1054249"/>
            <a:chExt cx="4536504" cy="5328592"/>
          </a:xfrm>
        </p:grpSpPr>
        <p:pic>
          <p:nvPicPr>
            <p:cNvPr id="61" name="Picture 7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805" t="285" r="31465" b="5475"/>
            <a:stretch/>
          </p:blipFill>
          <p:spPr bwMode="auto">
            <a:xfrm>
              <a:off x="1043608" y="1054249"/>
              <a:ext cx="4536504" cy="5328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2" name="Прямоугольник 61"/>
            <p:cNvSpPr/>
            <p:nvPr/>
          </p:nvSpPr>
          <p:spPr>
            <a:xfrm>
              <a:off x="2195736" y="2423533"/>
              <a:ext cx="3312368" cy="576064"/>
            </a:xfrm>
            <a:prstGeom prst="rect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5" name="Группа 64"/>
          <p:cNvGrpSpPr/>
          <p:nvPr/>
        </p:nvGrpSpPr>
        <p:grpSpPr>
          <a:xfrm>
            <a:off x="169047" y="1620652"/>
            <a:ext cx="4176464" cy="4546318"/>
            <a:chOff x="683568" y="1615641"/>
            <a:chExt cx="6679654" cy="5080435"/>
          </a:xfrm>
        </p:grpSpPr>
        <p:pic>
          <p:nvPicPr>
            <p:cNvPr id="66" name="Picture 10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609" t="2497" r="378" b="26100"/>
            <a:stretch/>
          </p:blipFill>
          <p:spPr bwMode="auto">
            <a:xfrm>
              <a:off x="683568" y="1615642"/>
              <a:ext cx="6679654" cy="5080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" name="Прямоугольник 66"/>
            <p:cNvSpPr/>
            <p:nvPr/>
          </p:nvSpPr>
          <p:spPr>
            <a:xfrm>
              <a:off x="6948264" y="1615641"/>
              <a:ext cx="288032" cy="373199"/>
            </a:xfrm>
            <a:prstGeom prst="rect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Прямоугольник 67"/>
            <p:cNvSpPr/>
            <p:nvPr/>
          </p:nvSpPr>
          <p:spPr>
            <a:xfrm>
              <a:off x="5292080" y="3284984"/>
              <a:ext cx="1224136" cy="216024"/>
            </a:xfrm>
            <a:prstGeom prst="rect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137819" y="1620652"/>
            <a:ext cx="4238919" cy="3418734"/>
            <a:chOff x="137819" y="1620652"/>
            <a:chExt cx="4238919" cy="3418734"/>
          </a:xfrm>
        </p:grpSpPr>
        <p:pic>
          <p:nvPicPr>
            <p:cNvPr id="80" name="Picture 14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667" t="18556" r="25764" b="38222"/>
            <a:stretch/>
          </p:blipFill>
          <p:spPr bwMode="auto">
            <a:xfrm>
              <a:off x="137819" y="1620652"/>
              <a:ext cx="4238919" cy="3418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Прямоугольник 1"/>
            <p:cNvSpPr/>
            <p:nvPr/>
          </p:nvSpPr>
          <p:spPr>
            <a:xfrm>
              <a:off x="2051720" y="3789040"/>
              <a:ext cx="1296144" cy="21602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83" name="Группа 82"/>
          <p:cNvGrpSpPr/>
          <p:nvPr/>
        </p:nvGrpSpPr>
        <p:grpSpPr>
          <a:xfrm>
            <a:off x="144410" y="1620653"/>
            <a:ext cx="4201101" cy="5087870"/>
            <a:chOff x="1115616" y="620688"/>
            <a:chExt cx="4488012" cy="5657851"/>
          </a:xfrm>
        </p:grpSpPr>
        <p:pic>
          <p:nvPicPr>
            <p:cNvPr id="84" name="Picture 15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474" t="19977" r="32804" b="14022"/>
            <a:stretch/>
          </p:blipFill>
          <p:spPr bwMode="auto">
            <a:xfrm>
              <a:off x="1115616" y="620688"/>
              <a:ext cx="4488012" cy="5657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5" name="Прямоугольник 84"/>
            <p:cNvSpPr/>
            <p:nvPr/>
          </p:nvSpPr>
          <p:spPr>
            <a:xfrm>
              <a:off x="1259632" y="2852936"/>
              <a:ext cx="4032448" cy="144016"/>
            </a:xfrm>
            <a:prstGeom prst="rect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7" name="Прямоугольник 86"/>
            <p:cNvSpPr/>
            <p:nvPr/>
          </p:nvSpPr>
          <p:spPr>
            <a:xfrm>
              <a:off x="1259632" y="4221088"/>
              <a:ext cx="1008112" cy="288032"/>
            </a:xfrm>
            <a:prstGeom prst="rect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88" name="Picture 1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7457" y="5199732"/>
              <a:ext cx="1822375" cy="317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1" name="Прямоугольник 90"/>
            <p:cNvSpPr/>
            <p:nvPr/>
          </p:nvSpPr>
          <p:spPr>
            <a:xfrm>
              <a:off x="4067944" y="5877272"/>
              <a:ext cx="648072" cy="288032"/>
            </a:xfrm>
            <a:prstGeom prst="rect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93" name="Группа 92"/>
          <p:cNvGrpSpPr/>
          <p:nvPr/>
        </p:nvGrpSpPr>
        <p:grpSpPr>
          <a:xfrm>
            <a:off x="93435" y="1620654"/>
            <a:ext cx="4406557" cy="5087870"/>
            <a:chOff x="1115616" y="1484784"/>
            <a:chExt cx="6524626" cy="3733826"/>
          </a:xfrm>
        </p:grpSpPr>
        <p:pic>
          <p:nvPicPr>
            <p:cNvPr id="94" name="Picture 20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888" t="21430" r="18543" b="35013"/>
            <a:stretch/>
          </p:blipFill>
          <p:spPr bwMode="auto">
            <a:xfrm>
              <a:off x="1115616" y="1484784"/>
              <a:ext cx="6524626" cy="3733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5" name="Прямоугольник 94"/>
            <p:cNvSpPr/>
            <p:nvPr/>
          </p:nvSpPr>
          <p:spPr>
            <a:xfrm>
              <a:off x="1619672" y="1700808"/>
              <a:ext cx="5904656" cy="3384376"/>
            </a:xfrm>
            <a:prstGeom prst="rect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78647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665481" y="1559844"/>
            <a:ext cx="3473968" cy="5298156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Открываем  документ в текстовом редакторе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Microsoft Word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На вкладке панели инструментов выбираем </a:t>
            </a:r>
            <a:r>
              <a:rPr 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Zotero</a:t>
            </a:r>
            <a:endParaRPr lang="ru-RU" sz="3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/>
                <a:cs typeface="Arial" panose="020B0604020202020204" pitchFamily="34" charset="0"/>
              </a:rPr>
              <a:t>Ставим 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/>
                <a:cs typeface="Arial" panose="020B0604020202020204" pitchFamily="34" charset="0"/>
              </a:rPr>
              <a:t>курсор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/>
                <a:cs typeface="Arial" panose="020B0604020202020204" pitchFamily="34" charset="0"/>
              </a:rPr>
              <a:t>на 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/>
                <a:cs typeface="Arial" panose="020B0604020202020204" pitchFamily="34" charset="0"/>
              </a:rPr>
              <a:t>конец 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/>
                <a:cs typeface="Arial" panose="020B0604020202020204" pitchFamily="34" charset="0"/>
              </a:rPr>
              <a:t>абзаца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/>
                <a:cs typeface="Arial" panose="020B0604020202020204" pitchFamily="34" charset="0"/>
              </a:rPr>
              <a:t>На рабочей панели программы Выбираем </a:t>
            </a:r>
            <a:r>
              <a:rPr lang="en-US" sz="31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/>
                <a:cs typeface="Arial" panose="020B0604020202020204" pitchFamily="34" charset="0"/>
              </a:rPr>
              <a:t>Add</a:t>
            </a:r>
            <a:r>
              <a:rPr lang="ru-RU" sz="31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/>
                <a:cs typeface="Arial" panose="020B0604020202020204" pitchFamily="34" charset="0"/>
              </a:rPr>
              <a:t>/</a:t>
            </a:r>
            <a:r>
              <a:rPr lang="en-US" sz="31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/>
                <a:cs typeface="Arial" panose="020B0604020202020204" pitchFamily="34" charset="0"/>
              </a:rPr>
              <a:t>edit citation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/>
                <a:cs typeface="Arial" panose="020B0604020202020204" pitchFamily="34" charset="0"/>
              </a:rPr>
              <a:t>Выбираем </a:t>
            </a:r>
            <a:r>
              <a:rPr lang="ru-RU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/>
                <a:cs typeface="Arial" panose="020B0604020202020204" pitchFamily="34" charset="0"/>
              </a:rPr>
              <a:t>классический вид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/>
                <a:cs typeface="Arial" panose="020B0604020202020204" pitchFamily="34" charset="0"/>
              </a:rPr>
              <a:t>Находим источник литературы в 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/>
                <a:cs typeface="Arial" panose="020B0604020202020204" pitchFamily="34" charset="0"/>
              </a:rPr>
              <a:t>библиотеке </a:t>
            </a:r>
            <a:r>
              <a:rPr 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/>
                <a:cs typeface="Arial" panose="020B0604020202020204" pitchFamily="34" charset="0"/>
              </a:rPr>
              <a:t>Zotero</a:t>
            </a:r>
            <a:endParaRPr lang="ru-RU" sz="3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Times New Roman"/>
              <a:cs typeface="Arial" panose="020B0604020202020204" pitchFamily="34" charset="0"/>
            </a:endParaRP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/>
                <a:cs typeface="Arial" panose="020B0604020202020204" pitchFamily="34" charset="0"/>
              </a:rPr>
              <a:t>Формируем ссылку в тексте</a:t>
            </a:r>
          </a:p>
          <a:p>
            <a:pPr lvl="0">
              <a:buClr>
                <a:srgbClr val="CCB400"/>
              </a:buClr>
            </a:pPr>
            <a:endParaRPr lang="ru-RU" dirty="0" smtClean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0" y="116632"/>
            <a:ext cx="9108504" cy="990600"/>
          </a:xfrm>
          <a:prstGeom prst="rect">
            <a:avLst/>
          </a:prstGeom>
        </p:spPr>
        <p:txBody>
          <a:bodyPr vert="horz" anchor="ctr">
            <a:normAutofit fontScale="85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10.1 Создание ссылки на источник литературы в тексте</a:t>
            </a:r>
            <a:endParaRPr lang="ru-RU" sz="4000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3" name="Группа 62"/>
          <p:cNvGrpSpPr/>
          <p:nvPr/>
        </p:nvGrpSpPr>
        <p:grpSpPr>
          <a:xfrm>
            <a:off x="87184" y="1764473"/>
            <a:ext cx="5420920" cy="4996947"/>
            <a:chOff x="-2448278" y="-4649787"/>
            <a:chExt cx="6535272" cy="4870673"/>
          </a:xfrm>
        </p:grpSpPr>
        <p:pic>
          <p:nvPicPr>
            <p:cNvPr id="64" name="Picture 3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69" r="4979" b="7404"/>
            <a:stretch/>
          </p:blipFill>
          <p:spPr bwMode="auto">
            <a:xfrm>
              <a:off x="-2448278" y="-4649787"/>
              <a:ext cx="6535272" cy="48706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5" name="Прямоугольник 104"/>
            <p:cNvSpPr/>
            <p:nvPr/>
          </p:nvSpPr>
          <p:spPr>
            <a:xfrm>
              <a:off x="-224261" y="-4568181"/>
              <a:ext cx="432048" cy="216024"/>
            </a:xfrm>
            <a:prstGeom prst="rect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07" name="Группа 106"/>
          <p:cNvGrpSpPr/>
          <p:nvPr/>
        </p:nvGrpSpPr>
        <p:grpSpPr>
          <a:xfrm>
            <a:off x="77380" y="1764473"/>
            <a:ext cx="5430724" cy="3973638"/>
            <a:chOff x="683568" y="836712"/>
            <a:chExt cx="7010400" cy="5144988"/>
          </a:xfrm>
        </p:grpSpPr>
        <p:pic>
          <p:nvPicPr>
            <p:cNvPr id="108" name="Picture 4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953" r="4075" b="7267"/>
            <a:stretch/>
          </p:blipFill>
          <p:spPr bwMode="auto">
            <a:xfrm>
              <a:off x="683568" y="836712"/>
              <a:ext cx="7010400" cy="5144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9" name="Прямоугольник 108"/>
            <p:cNvSpPr/>
            <p:nvPr/>
          </p:nvSpPr>
          <p:spPr>
            <a:xfrm>
              <a:off x="4572000" y="3717032"/>
              <a:ext cx="45719" cy="144016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14" name="Группа 113"/>
          <p:cNvGrpSpPr/>
          <p:nvPr/>
        </p:nvGrpSpPr>
        <p:grpSpPr>
          <a:xfrm>
            <a:off x="76502" y="1722743"/>
            <a:ext cx="5358716" cy="4057098"/>
            <a:chOff x="880556" y="2252571"/>
            <a:chExt cx="5310696" cy="3655451"/>
          </a:xfrm>
        </p:grpSpPr>
        <p:pic>
          <p:nvPicPr>
            <p:cNvPr id="115" name="Picture 5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74" r="16441" b="7639"/>
            <a:stretch/>
          </p:blipFill>
          <p:spPr bwMode="auto">
            <a:xfrm>
              <a:off x="888915" y="2252571"/>
              <a:ext cx="5302337" cy="3655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6" name="Прямоугольник 115"/>
            <p:cNvSpPr/>
            <p:nvPr/>
          </p:nvSpPr>
          <p:spPr>
            <a:xfrm>
              <a:off x="880556" y="2435982"/>
              <a:ext cx="360040" cy="360039"/>
            </a:xfrm>
            <a:prstGeom prst="rect">
              <a:avLst/>
            </a:prstGeom>
            <a:noFill/>
            <a:ln w="22225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17" name="Группа 116"/>
          <p:cNvGrpSpPr/>
          <p:nvPr/>
        </p:nvGrpSpPr>
        <p:grpSpPr>
          <a:xfrm>
            <a:off x="76502" y="1722742"/>
            <a:ext cx="5431602" cy="5038677"/>
            <a:chOff x="2182814" y="1772816"/>
            <a:chExt cx="6578211" cy="5105052"/>
          </a:xfrm>
        </p:grpSpPr>
        <p:pic>
          <p:nvPicPr>
            <p:cNvPr id="118" name="Picture 6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89" r="8633" b="6777"/>
            <a:stretch/>
          </p:blipFill>
          <p:spPr bwMode="auto">
            <a:xfrm>
              <a:off x="2182814" y="1772816"/>
              <a:ext cx="6578211" cy="51050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9" name="Прямоугольник 118"/>
            <p:cNvSpPr/>
            <p:nvPr/>
          </p:nvSpPr>
          <p:spPr>
            <a:xfrm>
              <a:off x="3347864" y="4510894"/>
              <a:ext cx="1788637" cy="142242"/>
            </a:xfrm>
            <a:prstGeom prst="rect">
              <a:avLst/>
            </a:prstGeom>
            <a:noFill/>
            <a:ln w="22225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21" name="Группа 120"/>
          <p:cNvGrpSpPr/>
          <p:nvPr/>
        </p:nvGrpSpPr>
        <p:grpSpPr>
          <a:xfrm>
            <a:off x="65148" y="1711222"/>
            <a:ext cx="5442955" cy="5050197"/>
            <a:chOff x="611560" y="980261"/>
            <a:chExt cx="6785203" cy="4115588"/>
          </a:xfrm>
        </p:grpSpPr>
        <p:pic>
          <p:nvPicPr>
            <p:cNvPr id="122" name="Picture 9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404" t="12891" r="11805" b="26529"/>
            <a:stretch/>
          </p:blipFill>
          <p:spPr bwMode="auto">
            <a:xfrm>
              <a:off x="611560" y="980261"/>
              <a:ext cx="6785203" cy="4115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" name="Прямоугольник 122"/>
            <p:cNvSpPr/>
            <p:nvPr/>
          </p:nvSpPr>
          <p:spPr>
            <a:xfrm>
              <a:off x="2267744" y="1484784"/>
              <a:ext cx="5129019" cy="216024"/>
            </a:xfrm>
            <a:prstGeom prst="rect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74" name="Группа 73"/>
          <p:cNvGrpSpPr/>
          <p:nvPr/>
        </p:nvGrpSpPr>
        <p:grpSpPr>
          <a:xfrm>
            <a:off x="87183" y="1711222"/>
            <a:ext cx="5420919" cy="5050198"/>
            <a:chOff x="554788" y="2261602"/>
            <a:chExt cx="7598415" cy="4530467"/>
          </a:xfrm>
        </p:grpSpPr>
        <p:pic>
          <p:nvPicPr>
            <p:cNvPr id="75" name="Picture 21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547" t="19780" r="1265" b="13323"/>
            <a:stretch/>
          </p:blipFill>
          <p:spPr bwMode="auto">
            <a:xfrm>
              <a:off x="554788" y="2261602"/>
              <a:ext cx="7598415" cy="4530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6" name="Прямоугольник 75"/>
            <p:cNvSpPr/>
            <p:nvPr/>
          </p:nvSpPr>
          <p:spPr>
            <a:xfrm>
              <a:off x="3707904" y="3284984"/>
              <a:ext cx="1584176" cy="144016"/>
            </a:xfrm>
            <a:prstGeom prst="rect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98824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508105" y="1627628"/>
            <a:ext cx="3600400" cy="4495800"/>
          </a:xfrm>
        </p:spPr>
        <p:txBody>
          <a:bodyPr>
            <a:noAutofit/>
          </a:bodyPr>
          <a:lstStyle/>
          <a:p>
            <a:pPr lvl="0">
              <a:buClr>
                <a:srgbClr val="CCB400"/>
              </a:buClr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/>
                <a:cs typeface="Arial" panose="020B0604020202020204" pitchFamily="34" charset="0"/>
              </a:rPr>
              <a:t>Ставим курсор на второй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/>
                <a:cs typeface="Arial" panose="020B0604020202020204" pitchFamily="34" charset="0"/>
              </a:rPr>
              <a:t>абзац,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/>
                <a:cs typeface="Arial" panose="020B0604020202020204" pitchFamily="34" charset="0"/>
              </a:rPr>
              <a:t>выбираем </a:t>
            </a:r>
            <a:r>
              <a:rPr lang="en-US" sz="24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/>
                <a:cs typeface="Arial" panose="020B0604020202020204" pitchFamily="34" charset="0"/>
              </a:rPr>
              <a:t>Add</a:t>
            </a:r>
            <a:r>
              <a:rPr lang="ru-RU" sz="2400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/>
                <a:cs typeface="Arial" panose="020B0604020202020204" pitchFamily="34" charset="0"/>
              </a:rPr>
              <a:t>/</a:t>
            </a:r>
            <a:r>
              <a:rPr lang="en-US" sz="2400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/>
                <a:cs typeface="Arial" panose="020B0604020202020204" pitchFamily="34" charset="0"/>
              </a:rPr>
              <a:t>edit citation</a:t>
            </a:r>
            <a:endParaRPr lang="ru-RU" sz="2400" b="1" i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Times New Roman"/>
              <a:cs typeface="Arial" panose="020B0604020202020204" pitchFamily="34" charset="0"/>
            </a:endParaRPr>
          </a:p>
          <a:p>
            <a:pPr lvl="0">
              <a:buClr>
                <a:srgbClr val="CCB400"/>
              </a:buClr>
            </a:pPr>
            <a:r>
              <a:rPr lang="ru-RU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/>
                <a:cs typeface="Arial" panose="020B0604020202020204" pitchFamily="34" charset="0"/>
              </a:rPr>
              <a:t>Находим источник литературы в библиотеке </a:t>
            </a:r>
            <a:r>
              <a:rPr 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/>
                <a:cs typeface="Arial" panose="020B0604020202020204" pitchFamily="34" charset="0"/>
              </a:rPr>
              <a:t>Zotero</a:t>
            </a:r>
            <a:endParaRPr lang="ru-RU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Times New Roman"/>
              <a:cs typeface="Arial" panose="020B0604020202020204" pitchFamily="34" charset="0"/>
            </a:endParaRPr>
          </a:p>
          <a:p>
            <a:pPr lvl="0">
              <a:buClr>
                <a:srgbClr val="CCB400"/>
              </a:buClr>
            </a:pPr>
            <a:r>
              <a:rPr lang="ru-RU" sz="24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/>
                <a:cs typeface="Arial" panose="020B0604020202020204" pitchFamily="34" charset="0"/>
              </a:rPr>
              <a:t>Формируем </a:t>
            </a:r>
            <a:r>
              <a:rPr lang="ru-RU" sz="24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/>
                <a:cs typeface="Arial" panose="020B0604020202020204" pitchFamily="34" charset="0"/>
              </a:rPr>
              <a:t>вторую ссылку</a:t>
            </a:r>
          </a:p>
          <a:p>
            <a:pPr lvl="0">
              <a:buClr>
                <a:srgbClr val="CCB400"/>
              </a:buClr>
            </a:pPr>
            <a:r>
              <a:rPr lang="ru-RU" sz="24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/>
                <a:cs typeface="Arial" panose="020B0604020202020204" pitchFamily="34" charset="0"/>
              </a:rPr>
              <a:t>Выбираем </a:t>
            </a:r>
            <a:r>
              <a:rPr lang="ru-RU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/>
                <a:cs typeface="Arial" panose="020B0604020202020204" pitchFamily="34" charset="0"/>
              </a:rPr>
              <a:t>функцию </a:t>
            </a:r>
            <a:r>
              <a:rPr lang="en-US" sz="2400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/>
                <a:cs typeface="Arial" panose="020B0604020202020204" pitchFamily="34" charset="0"/>
              </a:rPr>
              <a:t>Add</a:t>
            </a:r>
            <a:r>
              <a:rPr lang="ru-RU" sz="2400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/>
                <a:cs typeface="Arial" panose="020B0604020202020204" pitchFamily="34" charset="0"/>
              </a:rPr>
              <a:t> /</a:t>
            </a:r>
            <a:r>
              <a:rPr lang="en-US" sz="2400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/>
                <a:cs typeface="Arial" panose="020B0604020202020204" pitchFamily="34" charset="0"/>
              </a:rPr>
              <a:t> Edit Bibliography</a:t>
            </a:r>
            <a:endParaRPr lang="ru-RU" sz="2400" b="1" i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Times New Roman"/>
              <a:cs typeface="Arial" panose="020B0604020202020204" pitchFamily="34" charset="0"/>
            </a:endParaRPr>
          </a:p>
          <a:p>
            <a:pPr lvl="0">
              <a:buClr>
                <a:srgbClr val="CCB400"/>
              </a:buClr>
            </a:pPr>
            <a:r>
              <a:rPr lang="ru-RU" sz="24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/>
                <a:cs typeface="Arial" panose="020B0604020202020204" pitchFamily="34" charset="0"/>
              </a:rPr>
              <a:t>Формируем </a:t>
            </a:r>
            <a:r>
              <a:rPr lang="ru-RU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/>
                <a:cs typeface="Arial" panose="020B0604020202020204" pitchFamily="34" charset="0"/>
              </a:rPr>
              <a:t>список литературы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116632"/>
            <a:ext cx="9108504" cy="990600"/>
          </a:xfrm>
          <a:prstGeom prst="rect">
            <a:avLst/>
          </a:prstGeom>
        </p:spPr>
        <p:txBody>
          <a:bodyPr vert="horz" anchor="ctr">
            <a:normAutofit fontScale="85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10.2 Создание ссылки на источник литературы в тексте</a:t>
            </a:r>
            <a:endParaRPr lang="ru-RU" sz="4000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59019" y="1628800"/>
            <a:ext cx="5282803" cy="4840282"/>
            <a:chOff x="323528" y="1196752"/>
            <a:chExt cx="5904655" cy="5379195"/>
          </a:xfrm>
        </p:grpSpPr>
        <p:pic>
          <p:nvPicPr>
            <p:cNvPr id="20" name="Picture 4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207" t="11000" r="9515" b="7889"/>
            <a:stretch/>
          </p:blipFill>
          <p:spPr bwMode="auto">
            <a:xfrm>
              <a:off x="323528" y="1196752"/>
              <a:ext cx="5904655" cy="5379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Прямоугольник 20"/>
            <p:cNvSpPr/>
            <p:nvPr/>
          </p:nvSpPr>
          <p:spPr>
            <a:xfrm>
              <a:off x="4572000" y="5445224"/>
              <a:ext cx="144016" cy="144016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59019" y="1628800"/>
            <a:ext cx="5328451" cy="4924107"/>
            <a:chOff x="1979712" y="3913744"/>
            <a:chExt cx="8676456" cy="5450869"/>
          </a:xfrm>
        </p:grpSpPr>
        <p:pic>
          <p:nvPicPr>
            <p:cNvPr id="12" name="Picture 5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5354" r="19416" b="13646"/>
            <a:stretch/>
          </p:blipFill>
          <p:spPr bwMode="auto">
            <a:xfrm>
              <a:off x="1979712" y="3913744"/>
              <a:ext cx="8676456" cy="54508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Прямоугольник 12"/>
            <p:cNvSpPr/>
            <p:nvPr/>
          </p:nvSpPr>
          <p:spPr>
            <a:xfrm>
              <a:off x="2339752" y="3913744"/>
              <a:ext cx="504056" cy="667384"/>
            </a:xfrm>
            <a:prstGeom prst="rect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72288" y="1614736"/>
            <a:ext cx="5269534" cy="4938171"/>
            <a:chOff x="121802" y="1683275"/>
            <a:chExt cx="5269534" cy="4938171"/>
          </a:xfrm>
        </p:grpSpPr>
        <p:pic>
          <p:nvPicPr>
            <p:cNvPr id="9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73" t="19964" r="24028" b="38667"/>
            <a:stretch/>
          </p:blipFill>
          <p:spPr bwMode="auto">
            <a:xfrm>
              <a:off x="121802" y="1683275"/>
              <a:ext cx="5269534" cy="4938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Прямоугольник 1"/>
            <p:cNvSpPr/>
            <p:nvPr/>
          </p:nvSpPr>
          <p:spPr>
            <a:xfrm>
              <a:off x="179512" y="3006155"/>
              <a:ext cx="4564074" cy="28803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72288" y="1640129"/>
            <a:ext cx="5339203" cy="3376837"/>
            <a:chOff x="72288" y="1640129"/>
            <a:chExt cx="5339203" cy="3376837"/>
          </a:xfrm>
        </p:grpSpPr>
        <p:pic>
          <p:nvPicPr>
            <p:cNvPr id="34" name="Picture 4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64" t="15066" r="10217" b="17823"/>
            <a:stretch/>
          </p:blipFill>
          <p:spPr bwMode="auto">
            <a:xfrm>
              <a:off x="72288" y="1640129"/>
              <a:ext cx="5339203" cy="3376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" name="Прямоугольник 41"/>
            <p:cNvSpPr/>
            <p:nvPr/>
          </p:nvSpPr>
          <p:spPr>
            <a:xfrm>
              <a:off x="2178438" y="4736099"/>
              <a:ext cx="72008" cy="125292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42829" y="1610996"/>
            <a:ext cx="5328451" cy="4924107"/>
            <a:chOff x="1979712" y="3913744"/>
            <a:chExt cx="8676456" cy="5450869"/>
          </a:xfrm>
        </p:grpSpPr>
        <p:pic>
          <p:nvPicPr>
            <p:cNvPr id="40" name="Picture 5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5354" r="19416" b="13646"/>
            <a:stretch/>
          </p:blipFill>
          <p:spPr bwMode="auto">
            <a:xfrm>
              <a:off x="1979712" y="3913744"/>
              <a:ext cx="8676456" cy="54508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" name="Прямоугольник 40"/>
            <p:cNvSpPr/>
            <p:nvPr/>
          </p:nvSpPr>
          <p:spPr>
            <a:xfrm>
              <a:off x="2339752" y="3913744"/>
              <a:ext cx="504056" cy="667384"/>
            </a:xfrm>
            <a:prstGeom prst="rect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42829" y="1610996"/>
            <a:ext cx="5368662" cy="4770332"/>
            <a:chOff x="-2345" y="1737019"/>
            <a:chExt cx="5256584" cy="4536554"/>
          </a:xfrm>
        </p:grpSpPr>
        <p:pic>
          <p:nvPicPr>
            <p:cNvPr id="31" name="Picture 6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315" t="17111" r="12755" b="8130"/>
            <a:stretch/>
          </p:blipFill>
          <p:spPr bwMode="auto">
            <a:xfrm>
              <a:off x="-2345" y="1737019"/>
              <a:ext cx="5256584" cy="4536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" name="Прямоугольник 31"/>
            <p:cNvSpPr/>
            <p:nvPr/>
          </p:nvSpPr>
          <p:spPr>
            <a:xfrm>
              <a:off x="442561" y="3768092"/>
              <a:ext cx="4371462" cy="2238013"/>
            </a:xfrm>
            <a:prstGeom prst="rect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23793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548680"/>
            <a:ext cx="9144000" cy="5318720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вопросам обращаться </a:t>
            </a:r>
            <a:r>
              <a:rPr lang="ru-RU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600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Информационно-библиографический центр</a:t>
            </a:r>
            <a:r>
              <a:rPr lang="ru-RU" sz="310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u="sng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e-library</a:t>
            </a:r>
            <a:r>
              <a:rPr lang="en-US" sz="3600" u="sng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@nsuem.ru</a:t>
            </a:r>
            <a:r>
              <a:rPr lang="ru-RU" sz="36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т. 243-94-06</a:t>
            </a:r>
            <a:r>
              <a:rPr lang="ru-RU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доп. 6209</a:t>
            </a:r>
            <a:r>
              <a:rPr lang="ru-RU" sz="360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Адрес</a:t>
            </a:r>
            <a:r>
              <a:rPr lang="ru-RU" sz="3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10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ул. Каменская, </a:t>
            </a:r>
            <a:r>
              <a:rPr lang="ru-RU" sz="3100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52, каб. 3-211.</a:t>
            </a:r>
            <a:r>
              <a:rPr lang="ru-RU" sz="27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Часы работы: </a:t>
            </a:r>
            <a:b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пн-чт – с 8:00 до 17:00</a:t>
            </a:r>
            <a:b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пт</a:t>
            </a:r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с 8:00 до 16:00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093296"/>
            <a:ext cx="1667752" cy="681992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401860" y="6093296"/>
            <a:ext cx="6732240" cy="576064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Научная библиотека НГУЭУ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027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Определения.</a:t>
            </a:r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spc="3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Обзор библиоменеджеров (БМ).</a:t>
            </a:r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736256329"/>
              </p:ext>
            </p:extLst>
          </p:nvPr>
        </p:nvGraphicFramePr>
        <p:xfrm>
          <a:off x="-36512" y="1556792"/>
          <a:ext cx="9180512" cy="5301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7" name="Группа 6"/>
          <p:cNvGrpSpPr/>
          <p:nvPr/>
        </p:nvGrpSpPr>
        <p:grpSpPr>
          <a:xfrm>
            <a:off x="73347" y="3803367"/>
            <a:ext cx="9033009" cy="2049393"/>
            <a:chOff x="73347" y="3803367"/>
            <a:chExt cx="9033009" cy="2049393"/>
          </a:xfrm>
        </p:grpSpPr>
        <p:sp>
          <p:nvSpPr>
            <p:cNvPr id="5" name="Заголовок 1"/>
            <p:cNvSpPr txBox="1">
              <a:spLocks/>
            </p:cNvSpPr>
            <p:nvPr/>
          </p:nvSpPr>
          <p:spPr>
            <a:xfrm>
              <a:off x="73347" y="3870414"/>
              <a:ext cx="9033009" cy="1982346"/>
            </a:xfrm>
            <a:prstGeom prst="rect">
              <a:avLst/>
            </a:prstGeom>
          </p:spPr>
          <p:txBody>
            <a:bodyPr vert="horz" anchor="ctr">
              <a:noAutofit/>
            </a:bodyPr>
            <a:lstStyle>
              <a:lvl1pPr algn="l" rtl="0" eaLnBrk="1" latinLnBrk="0" hangingPunct="1">
                <a:spcBef>
                  <a:spcPct val="0"/>
                </a:spcBef>
                <a:buNone/>
                <a:defRPr kumimoji="0" sz="4400" kern="12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en-US" sz="2800" u="sng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alibri" pitchFamily="34" charset="0"/>
                <a:cs typeface="Times New Roman" panose="02020603050405020304" pitchFamily="18" charset="0"/>
              </a:endParaRPr>
            </a:p>
            <a:p>
              <a:r>
                <a:rPr lang="ru-RU" sz="28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Times New Roman" panose="02020603050405020304" pitchFamily="18" charset="0"/>
                </a:rPr>
                <a:t>                      </a:t>
              </a:r>
              <a:r>
                <a:rPr lang="ru-RU" sz="28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Times New Roman" panose="02020603050405020304" pitchFamily="18" charset="0"/>
                </a:rPr>
                <a:t>- </a:t>
              </a:r>
              <a:r>
                <a:rPr lang="ru-RU" sz="28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Times New Roman" panose="02020603050405020304" pitchFamily="18" charset="0"/>
                </a:rPr>
                <a:t> программа </a:t>
              </a:r>
              <a:r>
                <a:rPr lang="ru-RU" sz="28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Times New Roman" panose="02020603050405020304" pitchFamily="18" charset="0"/>
                </a:rPr>
                <a:t>с открытым исходным кодом, дополнение (плагин) к </a:t>
              </a:r>
              <a:r>
                <a:rPr lang="ru-RU" sz="28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Times New Roman" panose="02020603050405020304" pitchFamily="18" charset="0"/>
                </a:rPr>
                <a:t>браузеру</a:t>
              </a:r>
              <a:r>
                <a:rPr lang="en-US" sz="28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Times New Roman" panose="02020603050405020304" pitchFamily="18" charset="0"/>
                </a:rPr>
                <a:t>Google Chrome</a:t>
              </a:r>
              <a:r>
                <a:rPr lang="ru-RU" sz="28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Times New Roman" panose="02020603050405020304" pitchFamily="18" charset="0"/>
                </a:rPr>
                <a:t> и </a:t>
              </a:r>
              <a:r>
                <a:rPr lang="ru-RU" sz="2800" b="1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Times New Roman" panose="02020603050405020304" pitchFamily="18" charset="0"/>
                </a:rPr>
                <a:t>Firefox</a:t>
              </a:r>
              <a:r>
                <a:rPr lang="ru-RU" sz="28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Times New Roman" panose="02020603050405020304" pitchFamily="18" charset="0"/>
                </a:rPr>
                <a:t>. Позволяет собирать цитаты с указанием источников, сохранять </a:t>
              </a:r>
              <a:r>
                <a:rPr lang="ru-RU" sz="2800" b="1" i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Times New Roman" panose="02020603050405020304" pitchFamily="18" charset="0"/>
                </a:rPr>
                <a:t>PDF-документы</a:t>
              </a:r>
              <a:r>
                <a:rPr lang="ru-RU" sz="28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Times New Roman" panose="02020603050405020304" pitchFamily="18" charset="0"/>
                </a:rPr>
                <a:t>, </a:t>
              </a:r>
              <a:r>
                <a:rPr lang="ru-RU" sz="2800" b="1" i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Times New Roman" panose="02020603050405020304" pitchFamily="18" charset="0"/>
                </a:rPr>
                <a:t>веб-страницы</a:t>
              </a:r>
              <a:r>
                <a:rPr lang="ru-RU" sz="28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Times New Roman" panose="02020603050405020304" pitchFamily="18" charset="0"/>
                </a:rPr>
                <a:t>, </a:t>
              </a:r>
              <a:r>
                <a:rPr lang="ru-RU" sz="2800" b="1" i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Times New Roman" panose="02020603050405020304" pitchFamily="18" charset="0"/>
                </a:rPr>
                <a:t>видео</a:t>
              </a:r>
              <a:r>
                <a:rPr lang="ru-RU" sz="28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Times New Roman" panose="02020603050405020304" pitchFamily="18" charset="0"/>
                </a:rPr>
                <a:t> и другие </a:t>
              </a:r>
              <a:r>
                <a:rPr lang="ru-RU" sz="2800" b="1" i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Times New Roman" panose="02020603050405020304" pitchFamily="18" charset="0"/>
                </a:rPr>
                <a:t>файлы</a:t>
              </a:r>
              <a:r>
                <a:rPr lang="ru-RU" sz="28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Times New Roman" panose="02020603050405020304" pitchFamily="18" charset="0"/>
                </a:rPr>
                <a:t>, </a:t>
              </a:r>
              <a:r>
                <a:rPr lang="ru-RU" sz="2800" b="1" i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Times New Roman" panose="02020603050405020304" pitchFamily="18" charset="0"/>
                </a:rPr>
                <a:t>ссылки</a:t>
              </a:r>
              <a:r>
                <a:rPr lang="ru-RU" sz="28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Times New Roman" panose="02020603050405020304" pitchFamily="18" charset="0"/>
                </a:rPr>
                <a:t> на интересные материалы в Сети, создавать </a:t>
              </a:r>
              <a:r>
                <a:rPr lang="ru-RU" sz="2800" b="1" i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Times New Roman" panose="02020603050405020304" pitchFamily="18" charset="0"/>
                </a:rPr>
                <a:t>персональные библиографии</a:t>
              </a:r>
              <a:r>
                <a:rPr lang="ru-RU" sz="28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Times New Roman" panose="02020603050405020304" pitchFamily="18" charset="0"/>
                </a:rPr>
                <a:t> по </a:t>
              </a:r>
              <a:r>
                <a:rPr lang="ru-RU" sz="28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Times New Roman" panose="02020603050405020304" pitchFamily="18" charset="0"/>
                </a:rPr>
                <a:t>темам.</a:t>
              </a:r>
              <a:endPara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31000"/>
                      </a14:imgEffect>
                      <a14:imgEffect>
                        <a14:saturation sat="275000"/>
                      </a14:imgEffect>
                      <a14:imgEffect>
                        <a14:brightnessContrast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237" y="3803367"/>
              <a:ext cx="1623108" cy="388869"/>
            </a:xfrm>
            <a:prstGeom prst="rect">
              <a:avLst/>
            </a:prstGeom>
            <a:noFill/>
          </p:spPr>
        </p:pic>
      </p:grpSp>
      <p:sp>
        <p:nvSpPr>
          <p:cNvPr id="6" name="TextBox 5"/>
          <p:cNvSpPr txBox="1"/>
          <p:nvPr/>
        </p:nvSpPr>
        <p:spPr>
          <a:xfrm>
            <a:off x="68571" y="1700807"/>
            <a:ext cx="9033009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u="sng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anose="02020603050405020304" pitchFamily="18" charset="0"/>
              </a:rPr>
              <a:t>Библиоменедже</a:t>
            </a:r>
            <a:r>
              <a:rPr lang="ru-RU" sz="32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anose="02020603050405020304" pitchFamily="18" charset="0"/>
              </a:rPr>
              <a:t>р (БМ)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anose="02020603050405020304" pitchFamily="18" charset="0"/>
              </a:rPr>
              <a:t>–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anose="02020603050405020304" pitchFamily="18" charset="0"/>
              </a:rPr>
              <a:t>это программа, разработанная для хранения 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anose="02020603050405020304" pitchFamily="18" charset="0"/>
              </a:rPr>
              <a:t>библиографических данных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anose="02020603050405020304" pitchFamily="18" charset="0"/>
              </a:rPr>
              <a:t>, 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anose="02020603050405020304" pitchFamily="18" charset="0"/>
              </a:rPr>
              <a:t>полных текстов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anose="02020603050405020304" pitchFamily="18" charset="0"/>
              </a:rPr>
              <a:t>, оформления 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anose="02020603050405020304" pitchFamily="18" charset="0"/>
              </a:rPr>
              <a:t>ссылок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anose="02020603050405020304" pitchFamily="18" charset="0"/>
              </a:rPr>
              <a:t> и 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anose="02020603050405020304" pitchFamily="18" charset="0"/>
              </a:rPr>
              <a:t>списков литературы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anose="02020603050405020304" pitchFamily="18" charset="0"/>
              </a:rPr>
              <a:t>.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370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8928992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spc="3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</a:rPr>
              <a:t>Обзор библиоменеджеров (БМ).</a:t>
            </a:r>
            <a:br>
              <a:rPr lang="ru-RU" b="1" spc="3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</a:rPr>
            </a:br>
            <a:r>
              <a:rPr lang="en-US" b="1" spc="3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</a:rPr>
              <a:t>MENDELEY</a:t>
            </a:r>
            <a: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</a:rPr>
              <a:t>Elsevier)</a:t>
            </a:r>
            <a:endParaRPr lang="ru-RU" b="1" spc="300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34829" y="1556792"/>
            <a:ext cx="9217691" cy="2231380"/>
            <a:chOff x="34829" y="1556792"/>
            <a:chExt cx="9217691" cy="2231380"/>
          </a:xfrm>
        </p:grpSpPr>
        <p:sp>
          <p:nvSpPr>
            <p:cNvPr id="3" name="TextBox 2"/>
            <p:cNvSpPr txBox="1"/>
            <p:nvPr/>
          </p:nvSpPr>
          <p:spPr>
            <a:xfrm>
              <a:off x="1369840" y="1556792"/>
              <a:ext cx="7882680" cy="22313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/>
                <a:t>  </a:t>
              </a:r>
              <a:r>
                <a:rPr lang="ru-RU" sz="2400" b="1" u="sng" dirty="0" smtClean="0"/>
                <a:t>Mendeley (</a:t>
              </a:r>
              <a:r>
                <a:rPr lang="en-US" sz="2400" b="1" u="sng" dirty="0" smtClean="0">
                  <a:latin typeface="Tw Cen MT" pitchFamily="34" charset="0"/>
                </a:rPr>
                <a:t>Elsevier)</a:t>
              </a:r>
              <a:r>
                <a:rPr lang="en-US" sz="2400" b="1" dirty="0" smtClean="0"/>
                <a:t> </a:t>
              </a:r>
              <a:r>
                <a:rPr lang="en-US" b="1" dirty="0" smtClean="0"/>
                <a:t>– </a:t>
              </a:r>
              <a:r>
                <a:rPr lang="ru-RU" sz="23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бесплатное ПО  для работы с библиотекой научных публикаций, их чтения, аннотирования, обмена и цитирования. А так же научная среда для представления статей онлайн, отслеживания тенденций и статистики по исследованиям и установления контакта с коллегами (академическая социальная сеть). </a:t>
              </a:r>
              <a:endParaRPr lang="en-US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29" y="1700808"/>
              <a:ext cx="1365153" cy="86409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grpSp>
        <p:nvGrpSpPr>
          <p:cNvPr id="21" name="Группа 20"/>
          <p:cNvGrpSpPr/>
          <p:nvPr/>
        </p:nvGrpSpPr>
        <p:grpSpPr>
          <a:xfrm>
            <a:off x="933105" y="3840627"/>
            <a:ext cx="7815359" cy="2852421"/>
            <a:chOff x="933105" y="3840627"/>
            <a:chExt cx="7815359" cy="2852421"/>
          </a:xfrm>
        </p:grpSpPr>
        <p:grpSp>
          <p:nvGrpSpPr>
            <p:cNvPr id="20" name="Группа 19"/>
            <p:cNvGrpSpPr/>
            <p:nvPr/>
          </p:nvGrpSpPr>
          <p:grpSpPr>
            <a:xfrm>
              <a:off x="1416699" y="3840627"/>
              <a:ext cx="7331765" cy="2852421"/>
              <a:chOff x="1416699" y="3935013"/>
              <a:chExt cx="7331765" cy="2852421"/>
            </a:xfrm>
          </p:grpSpPr>
          <p:sp>
            <p:nvSpPr>
              <p:cNvPr id="13" name="Прямоугольник 12"/>
              <p:cNvSpPr/>
              <p:nvPr/>
            </p:nvSpPr>
            <p:spPr>
              <a:xfrm>
                <a:off x="1416699" y="3935013"/>
                <a:ext cx="7331765" cy="36004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85750" indent="-285750">
                  <a:buFont typeface="Wingdings" pitchFamily="2" charset="2"/>
                  <a:buChar char="q"/>
                </a:pPr>
                <a:r>
                  <a:rPr lang="ru-RU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Автоматизированное извлечение метаданных из документов PDF</a:t>
                </a:r>
              </a:p>
            </p:txBody>
          </p:sp>
          <p:sp>
            <p:nvSpPr>
              <p:cNvPr id="14" name="Прямоугольник 13"/>
              <p:cNvSpPr/>
              <p:nvPr/>
            </p:nvSpPr>
            <p:spPr>
              <a:xfrm>
                <a:off x="1416699" y="4304256"/>
                <a:ext cx="7331765" cy="549742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85750" indent="-285750">
                  <a:buFont typeface="Wingdings" pitchFamily="2" charset="2"/>
                  <a:buChar char="q"/>
                </a:pPr>
                <a:r>
                  <a:rPr lang="ru-RU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Синхронизация локальной электронной библиотеки с академической социальной сетью </a:t>
                </a:r>
                <a:r>
                  <a:rPr lang="en-US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Mendeley</a:t>
                </a:r>
                <a:endParaRPr lang="ru-RU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" name="Прямоугольник 14"/>
              <p:cNvSpPr/>
              <p:nvPr/>
            </p:nvSpPr>
            <p:spPr>
              <a:xfrm>
                <a:off x="1416699" y="4880141"/>
                <a:ext cx="7331765" cy="36004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85750" indent="-285750">
                  <a:buFont typeface="Wingdings" pitchFamily="2" charset="2"/>
                  <a:buChar char="q"/>
                </a:pPr>
                <a:r>
                  <a:rPr lang="ru-RU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Автоматическое управление </a:t>
                </a:r>
                <a:r>
                  <a:rPr lang="en-US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PDF-</a:t>
                </a:r>
                <a:r>
                  <a:rPr lang="ru-RU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файлами</a:t>
                </a:r>
              </a:p>
            </p:txBody>
          </p:sp>
          <p:sp>
            <p:nvSpPr>
              <p:cNvPr id="16" name="Прямоугольник 15"/>
              <p:cNvSpPr/>
              <p:nvPr/>
            </p:nvSpPr>
            <p:spPr>
              <a:xfrm>
                <a:off x="1416699" y="5851447"/>
                <a:ext cx="7331765" cy="432048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85750" indent="-285750">
                  <a:buFont typeface="Wingdings" pitchFamily="2" charset="2"/>
                  <a:buChar char="q"/>
                </a:pPr>
                <a:r>
                  <a:rPr lang="ru-RU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Извлечение библиографических сносок из раздела ссылок</a:t>
                </a:r>
                <a:endParaRPr lang="ru-RU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7" name="Прямоугольник 16"/>
              <p:cNvSpPr/>
              <p:nvPr/>
            </p:nvSpPr>
            <p:spPr>
              <a:xfrm>
                <a:off x="1416699" y="5266838"/>
                <a:ext cx="7331765" cy="584609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85750" indent="-285750">
                  <a:buFont typeface="Wingdings" pitchFamily="2" charset="2"/>
                  <a:buChar char="q"/>
                </a:pPr>
                <a:r>
                  <a:rPr lang="ru-RU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Автоматическое проставление библиографических ссылок в текстовом редакторе </a:t>
                </a:r>
                <a:r>
                  <a:rPr lang="en-US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Word</a:t>
                </a:r>
                <a:endParaRPr lang="ru-RU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8" name="Прямоугольник 17"/>
              <p:cNvSpPr/>
              <p:nvPr/>
            </p:nvSpPr>
            <p:spPr>
              <a:xfrm>
                <a:off x="1416699" y="6283495"/>
                <a:ext cx="7331765" cy="503939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85750" indent="-285750">
                  <a:buFont typeface="Wingdings" pitchFamily="2" charset="2"/>
                  <a:buChar char="q"/>
                </a:pPr>
                <a:r>
                  <a:rPr lang="ru-RU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Возможности поиска информации посредством академической социальной сети </a:t>
                </a:r>
                <a:r>
                  <a:rPr lang="en-US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Mendeley</a:t>
                </a:r>
                <a:endParaRPr lang="ru-RU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19" name="Скругленный прямоугольник 18"/>
            <p:cNvSpPr/>
            <p:nvPr/>
          </p:nvSpPr>
          <p:spPr>
            <a:xfrm>
              <a:off x="933105" y="3840627"/>
              <a:ext cx="432048" cy="2852421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ru-RU" sz="28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Возможности</a:t>
              </a:r>
              <a:endPara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976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79512" y="0"/>
            <a:ext cx="8496196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</a:rPr>
              <a:t>EndNote</a:t>
            </a:r>
            <a:r>
              <a:rPr lang="ru-RU" sz="4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</a:rPr>
              <a:t/>
            </a:r>
            <a:br>
              <a:rPr lang="ru-RU" sz="4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</a:rPr>
            </a:br>
            <a:r>
              <a:rPr lang="en-US" sz="40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</a:rPr>
              <a:t> </a:t>
            </a:r>
            <a:r>
              <a:rPr lang="en-US" sz="4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</a:rPr>
              <a:t>(</a:t>
            </a:r>
            <a:r>
              <a:rPr lang="ru-RU" sz="4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</a:rPr>
              <a:t>Платформа </a:t>
            </a:r>
            <a:r>
              <a:rPr lang="en-US" sz="4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</a:rPr>
              <a:t>EndNote </a:t>
            </a:r>
            <a:r>
              <a:rPr lang="en-US" sz="40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</a:rPr>
              <a:t>Online</a:t>
            </a:r>
            <a:r>
              <a:rPr lang="en-US" sz="4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</a:rPr>
              <a:t>)</a:t>
            </a:r>
            <a:endParaRPr lang="ru-RU" sz="40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grpSp>
        <p:nvGrpSpPr>
          <p:cNvPr id="26" name="Группа 25"/>
          <p:cNvGrpSpPr/>
          <p:nvPr/>
        </p:nvGrpSpPr>
        <p:grpSpPr>
          <a:xfrm>
            <a:off x="107504" y="1700808"/>
            <a:ext cx="9036496" cy="2585323"/>
            <a:chOff x="107504" y="1700808"/>
            <a:chExt cx="9036496" cy="2585323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1619672" y="1700808"/>
              <a:ext cx="7524328" cy="25853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u="sng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EndNote  (</a:t>
              </a:r>
              <a:r>
                <a:rPr lang="ru-RU" sz="2400" b="1" u="sng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Платформа </a:t>
              </a:r>
              <a:r>
                <a:rPr lang="en-US" sz="2400" b="1" u="sng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EndNote Online</a:t>
              </a:r>
              <a:r>
                <a:rPr lang="en-US" sz="2400" b="1" u="sng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)</a:t>
              </a:r>
              <a:r>
                <a:rPr lang="ru-RU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 </a:t>
              </a:r>
              <a:r>
                <a:rPr lang="ru-RU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- </a:t>
              </a:r>
              <a:r>
                <a:rPr lang="ru-RU" sz="23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коммерческая система управления библиографической информацией, применяемая для управления ссылками и библиографией, позволяющая </a:t>
              </a:r>
              <a:r>
                <a:rPr lang="ru-RU" sz="23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форматировать </a:t>
              </a:r>
              <a:r>
                <a:rPr lang="ru-RU" sz="23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их согласно многочисленным стандартам цитирования.</a:t>
              </a:r>
              <a:r>
                <a:rPr lang="ru-RU" sz="23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ru-RU" sz="23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Бесплатный пакет предоставляется в онлайн версии программы – </a:t>
              </a:r>
              <a:r>
                <a:rPr lang="ru-RU" sz="23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EndNote</a:t>
              </a:r>
              <a:r>
                <a:rPr lang="ru-RU" sz="23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ru-RU" sz="23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Online</a:t>
              </a:r>
              <a:r>
                <a:rPr lang="ru-RU" sz="23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.</a:t>
              </a:r>
              <a:endParaRPr lang="ru-RU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05" t="25916" r="-321" b="28838"/>
            <a:stretch/>
          </p:blipFill>
          <p:spPr>
            <a:xfrm>
              <a:off x="107504" y="1808436"/>
              <a:ext cx="1440160" cy="633356"/>
            </a:xfrm>
            <a:prstGeom prst="rect">
              <a:avLst/>
            </a:prstGeom>
          </p:spPr>
        </p:pic>
      </p:grpSp>
      <p:grpSp>
        <p:nvGrpSpPr>
          <p:cNvPr id="8" name="Группа 7"/>
          <p:cNvGrpSpPr/>
          <p:nvPr/>
        </p:nvGrpSpPr>
        <p:grpSpPr>
          <a:xfrm>
            <a:off x="1170217" y="4286132"/>
            <a:ext cx="7578248" cy="2420078"/>
            <a:chOff x="933105" y="3649695"/>
            <a:chExt cx="7822919" cy="2377086"/>
          </a:xfrm>
        </p:grpSpPr>
        <p:grpSp>
          <p:nvGrpSpPr>
            <p:cNvPr id="9" name="Группа 8"/>
            <p:cNvGrpSpPr/>
            <p:nvPr/>
          </p:nvGrpSpPr>
          <p:grpSpPr>
            <a:xfrm>
              <a:off x="1416699" y="3694038"/>
              <a:ext cx="7339325" cy="2332743"/>
              <a:chOff x="1416699" y="3788424"/>
              <a:chExt cx="7339325" cy="2332743"/>
            </a:xfrm>
          </p:grpSpPr>
          <p:sp>
            <p:nvSpPr>
              <p:cNvPr id="11" name="Прямоугольник 10"/>
              <p:cNvSpPr/>
              <p:nvPr/>
            </p:nvSpPr>
            <p:spPr>
              <a:xfrm>
                <a:off x="1416699" y="3788424"/>
                <a:ext cx="7339325" cy="599058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85750" indent="-285750">
                  <a:buFont typeface="Wingdings" pitchFamily="2" charset="2"/>
                  <a:buChar char="q"/>
                </a:pPr>
                <a:r>
                  <a:rPr lang="ru-RU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Добавление ссылок </a:t>
                </a:r>
                <a:r>
                  <a:rPr lang="ru-RU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в свою библиотеку </a:t>
                </a:r>
                <a:r>
                  <a:rPr lang="ru-RU" b="1" dirty="0" err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EndNote</a:t>
                </a:r>
                <a:r>
                  <a:rPr lang="ru-RU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непосредственно из </a:t>
                </a:r>
                <a:r>
                  <a:rPr lang="ru-RU" b="1" dirty="0" err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Web</a:t>
                </a:r>
                <a:r>
                  <a:rPr lang="ru-RU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ru-RU" b="1" dirty="0" err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of</a:t>
                </a:r>
                <a:r>
                  <a:rPr lang="ru-RU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ru-RU" b="1" dirty="0" err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Science</a:t>
                </a:r>
                <a:r>
                  <a:rPr lang="ru-RU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.</a:t>
                </a:r>
              </a:p>
            </p:txBody>
          </p:sp>
          <p:sp>
            <p:nvSpPr>
              <p:cNvPr id="12" name="Прямоугольник 11"/>
              <p:cNvSpPr/>
              <p:nvPr/>
            </p:nvSpPr>
            <p:spPr>
              <a:xfrm>
                <a:off x="1424259" y="4342613"/>
                <a:ext cx="7331765" cy="549742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85750" indent="-285750">
                  <a:buFont typeface="Wingdings" pitchFamily="2" charset="2"/>
                  <a:buChar char="q"/>
                </a:pPr>
                <a:r>
                  <a:rPr lang="ru-RU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Размещение ссылок </a:t>
                </a:r>
                <a:r>
                  <a:rPr lang="ru-RU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в папках для доступа и </a:t>
                </a:r>
                <a:r>
                  <a:rPr lang="ru-RU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использование </a:t>
                </a:r>
                <a:r>
                  <a:rPr lang="ru-RU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их в любое время.</a:t>
                </a:r>
                <a:endParaRPr lang="ru-RU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" name="Прямоугольник 14"/>
              <p:cNvSpPr/>
              <p:nvPr/>
            </p:nvSpPr>
            <p:spPr>
              <a:xfrm>
                <a:off x="1424259" y="4881905"/>
                <a:ext cx="7331765" cy="626788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85750" indent="-285750">
                  <a:buFont typeface="Wingdings" pitchFamily="2" charset="2"/>
                  <a:buChar char="q"/>
                </a:pPr>
                <a:r>
                  <a:rPr lang="ru-RU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Создание форматированного списка </a:t>
                </a:r>
                <a:r>
                  <a:rPr lang="ru-RU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ссылок с использованием разных стилей публикаций.</a:t>
                </a:r>
              </a:p>
            </p:txBody>
          </p:sp>
          <p:sp>
            <p:nvSpPr>
              <p:cNvPr id="16" name="Прямоугольник 15"/>
              <p:cNvSpPr/>
              <p:nvPr/>
            </p:nvSpPr>
            <p:spPr>
              <a:xfrm>
                <a:off x="1424259" y="5519143"/>
                <a:ext cx="7331765" cy="602024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85750" indent="-285750">
                  <a:buFont typeface="Wingdings" pitchFamily="2" charset="2"/>
                  <a:buChar char="q"/>
                </a:pPr>
                <a:r>
                  <a:rPr lang="ru-RU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Получение доступа </a:t>
                </a:r>
                <a:r>
                  <a:rPr lang="ru-RU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к библиотеке </a:t>
                </a:r>
                <a:r>
                  <a:rPr lang="ru-RU" b="1" dirty="0" err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EndNote</a:t>
                </a:r>
                <a:r>
                  <a:rPr lang="ru-RU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с любого компьютера в вашей организации.</a:t>
                </a:r>
                <a:endParaRPr lang="ru-RU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10" name="Скругленный прямоугольник 9"/>
            <p:cNvSpPr/>
            <p:nvPr/>
          </p:nvSpPr>
          <p:spPr>
            <a:xfrm>
              <a:off x="933105" y="3649695"/>
              <a:ext cx="432048" cy="2377086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ru-RU" sz="28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Возможности</a:t>
              </a:r>
              <a:endPara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2598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/>
          <p:nvPr/>
        </p:nvPicPr>
        <p:blipFill rotWithShape="1">
          <a:blip r:embed="rId2"/>
          <a:srcRect b="5048"/>
          <a:stretch/>
        </p:blipFill>
        <p:spPr>
          <a:xfrm>
            <a:off x="107504" y="1772816"/>
            <a:ext cx="5544616" cy="4170784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724128" y="1700808"/>
            <a:ext cx="3419872" cy="4242792"/>
          </a:xfrm>
        </p:spPr>
        <p:txBody>
          <a:bodyPr>
            <a:normAutofit fontScale="85000" lnSpcReduction="10000"/>
          </a:bodyPr>
          <a:lstStyle/>
          <a:p>
            <a:pPr marL="137160" indent="0">
              <a:lnSpc>
                <a:spcPct val="115000"/>
              </a:lnSpc>
              <a:spcAft>
                <a:spcPts val="0"/>
              </a:spcAft>
              <a:buNone/>
            </a:pPr>
            <a:endParaRPr lang="ru-RU" sz="3200" dirty="0">
              <a:ea typeface="Times New Roman"/>
              <a:cs typeface="Times New Roman"/>
            </a:endParaRPr>
          </a:p>
          <a:p>
            <a:r>
              <a:rPr lang="ru-RU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Открываем интернет браузер </a:t>
            </a:r>
            <a:r>
              <a:rPr lang="en-US" sz="3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Google Chrome</a:t>
            </a:r>
            <a:endParaRPr lang="ru-RU" sz="30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ru-RU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Заходим на сайт </a:t>
            </a:r>
            <a:r>
              <a:rPr lang="en-US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hlinkClick r:id="rId3"/>
              </a:rPr>
              <a:t>zotero.org</a:t>
            </a:r>
            <a:r>
              <a:rPr lang="ru-RU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hlinkClick r:id="rId3"/>
              </a:rPr>
              <a:t> </a:t>
            </a:r>
            <a:endParaRPr lang="ru-RU" sz="3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ru-RU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Нажимаем</a:t>
            </a:r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главной странице </a:t>
            </a:r>
            <a:r>
              <a:rPr lang="en-US" sz="3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Download</a:t>
            </a:r>
            <a:endParaRPr lang="ru-RU" sz="3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0" y="116632"/>
            <a:ext cx="9144000" cy="990600"/>
          </a:xfrm>
          <a:prstGeom prst="rect">
            <a:avLst/>
          </a:prstGeom>
        </p:spPr>
        <p:txBody>
          <a:bodyPr vert="horz" anchor="ctr">
            <a:normAutofit fontScale="77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  <a:cs typeface="Times New Roman" panose="02020603050405020304" pitchFamily="18" charset="0"/>
              </a:rPr>
              <a:t>Алгоритм работы с </a:t>
            </a:r>
            <a:r>
              <a:rPr lang="en-US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  <a:cs typeface="Times New Roman" panose="02020603050405020304" pitchFamily="18" charset="0"/>
              </a:rPr>
              <a:t>ZOTERO</a:t>
            </a:r>
            <a:r>
              <a:rPr lang="ru-RU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  <a:cs typeface="Times New Roman" panose="02020603050405020304" pitchFamily="18" charset="0"/>
              </a:rPr>
              <a:t>:</a:t>
            </a:r>
            <a:endParaRPr lang="en-US" b="1" u="sng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ll MT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  <a:cs typeface="Times New Roman" panose="02020603050405020304" pitchFamily="18" charset="0"/>
              </a:rPr>
              <a:t>1</a:t>
            </a:r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Скачать программу</a:t>
            </a:r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11760" y="4365104"/>
            <a:ext cx="936104" cy="429746"/>
          </a:xfrm>
          <a:prstGeom prst="rect">
            <a:avLst/>
          </a:prstGeom>
          <a:noFill/>
          <a:ln>
            <a:solidFill>
              <a:srgbClr val="FF0000">
                <a:alpha val="8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3414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7016" y="116632"/>
            <a:ext cx="9091488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Зарегистрироваться</a:t>
            </a:r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1"/>
          </p:nvPr>
        </p:nvSpPr>
        <p:spPr>
          <a:xfrm>
            <a:off x="5671259" y="1981954"/>
            <a:ext cx="3472741" cy="4111341"/>
          </a:xfrm>
        </p:spPr>
        <p:txBody>
          <a:bodyPr>
            <a:normAutofit fontScale="92500"/>
          </a:bodyPr>
          <a:lstStyle/>
          <a:p>
            <a:r>
              <a:rPr lang="ru-RU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регистрации </a:t>
            </a:r>
            <a:r>
              <a:rPr lang="ru-RU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указываем </a:t>
            </a:r>
            <a:r>
              <a:rPr lang="ru-RU" sz="31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электронную почту</a:t>
            </a:r>
            <a:endParaRPr lang="ru-RU" sz="31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Получаем письмо</a:t>
            </a:r>
            <a:endParaRPr lang="ru-RU" sz="3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Переходим </a:t>
            </a:r>
            <a:r>
              <a:rPr lang="ru-RU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</a:t>
            </a:r>
            <a:r>
              <a:rPr lang="ru-RU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ссылке</a:t>
            </a:r>
            <a:endParaRPr lang="ru-RU" sz="3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Авторизуемся </a:t>
            </a:r>
            <a:endParaRPr lang="ru-RU" sz="3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8" t="11007" r="13003" b="9177"/>
          <a:stretch/>
        </p:blipFill>
        <p:spPr bwMode="auto">
          <a:xfrm>
            <a:off x="17016" y="1988840"/>
            <a:ext cx="5634778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907704" y="2780928"/>
            <a:ext cx="2016223" cy="2880320"/>
          </a:xfrm>
          <a:prstGeom prst="rect">
            <a:avLst/>
          </a:prstGeom>
          <a:noFill/>
          <a:ln>
            <a:solidFill>
              <a:srgbClr val="FF0000">
                <a:alpha val="8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072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08504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Скачать дополнительные инструменты</a:t>
            </a:r>
            <a:endParaRPr lang="ru-RU" sz="4000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1"/>
          </p:nvPr>
        </p:nvSpPr>
        <p:spPr>
          <a:xfrm>
            <a:off x="6006203" y="1988840"/>
            <a:ext cx="3112840" cy="1831504"/>
          </a:xfrm>
        </p:spPr>
        <p:txBody>
          <a:bodyPr>
            <a:noAutofit/>
          </a:bodyPr>
          <a:lstStyle/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браузере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Google Chrome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наверху выбираем дополнительные инструменты, расширения 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Устанавливаем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Zotero Connector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52" t="22581" r="12936" b="4647"/>
          <a:stretch/>
        </p:blipFill>
        <p:spPr bwMode="auto">
          <a:xfrm>
            <a:off x="52001" y="1916832"/>
            <a:ext cx="5914231" cy="3709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1683291" y="4043500"/>
            <a:ext cx="467129" cy="145994"/>
          </a:xfrm>
          <a:prstGeom prst="rect">
            <a:avLst/>
          </a:prstGeom>
          <a:noFill/>
          <a:ln>
            <a:solidFill>
              <a:srgbClr val="FF0000">
                <a:alpha val="7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3851920" y="3580259"/>
            <a:ext cx="1380024" cy="181000"/>
          </a:xfrm>
          <a:prstGeom prst="rect">
            <a:avLst/>
          </a:prstGeom>
          <a:noFill/>
          <a:ln>
            <a:solidFill>
              <a:srgbClr val="FF0000">
                <a:alpha val="73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85" t="18072" r="9281" b="5862"/>
          <a:stretch/>
        </p:blipFill>
        <p:spPr bwMode="auto">
          <a:xfrm>
            <a:off x="69454" y="1772816"/>
            <a:ext cx="5997855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Прямоугольник 25"/>
          <p:cNvSpPr/>
          <p:nvPr/>
        </p:nvSpPr>
        <p:spPr>
          <a:xfrm>
            <a:off x="2996389" y="2313856"/>
            <a:ext cx="2320479" cy="576064"/>
          </a:xfrm>
          <a:prstGeom prst="rect">
            <a:avLst/>
          </a:prstGeom>
          <a:noFill/>
          <a:ln>
            <a:solidFill>
              <a:srgbClr val="FF0000">
                <a:alpha val="73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4267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1" t="7004" r="12032" b="20240"/>
          <a:stretch/>
        </p:blipFill>
        <p:spPr bwMode="auto">
          <a:xfrm>
            <a:off x="0" y="2113137"/>
            <a:ext cx="5184576" cy="396044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233726" y="1844824"/>
            <a:ext cx="3906016" cy="4176464"/>
          </a:xfrm>
        </p:spPr>
        <p:txBody>
          <a:bodyPr>
            <a:normAutofit fontScale="62500" lnSpcReduction="20000"/>
          </a:bodyPr>
          <a:lstStyle/>
          <a:p>
            <a:r>
              <a:rPr lang="ru-RU" sz="4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Заходим в программу </a:t>
            </a:r>
            <a:r>
              <a:rPr lang="en-US" sz="4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Zotero</a:t>
            </a:r>
            <a:r>
              <a:rPr lang="en-US" sz="4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45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ru-RU" sz="45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4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Выбираем </a:t>
            </a:r>
            <a:r>
              <a:rPr lang="ru-RU" sz="4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r>
              <a:rPr lang="ru-RU" sz="4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панели задач </a:t>
            </a:r>
            <a:r>
              <a:rPr lang="ru-RU" sz="4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«Файл»</a:t>
            </a:r>
            <a:r>
              <a:rPr lang="ru-RU" sz="4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0" indent="0">
              <a:buNone/>
            </a:pPr>
            <a:endParaRPr lang="ru-RU" sz="45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4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Выбираем </a:t>
            </a:r>
            <a:r>
              <a:rPr lang="ru-RU" sz="4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«Новый документ»</a:t>
            </a:r>
            <a:r>
              <a:rPr lang="ru-RU" sz="4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(документ </a:t>
            </a:r>
            <a:r>
              <a:rPr lang="ru-RU" sz="4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находится в базе </a:t>
            </a:r>
            <a:r>
              <a:rPr lang="ru-RU" sz="4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данных)</a:t>
            </a:r>
            <a:endParaRPr lang="ru-RU" sz="4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08504" cy="99060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40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Создание документа</a:t>
            </a:r>
            <a:endParaRPr lang="ru-RU" sz="4000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2998" y="2113137"/>
            <a:ext cx="656668" cy="1219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844824"/>
            <a:ext cx="5217343" cy="246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763688" y="2515766"/>
            <a:ext cx="432048" cy="144016"/>
          </a:xfrm>
          <a:prstGeom prst="rect">
            <a:avLst/>
          </a:prstGeom>
          <a:noFill/>
          <a:ln>
            <a:solidFill>
              <a:srgbClr val="FF0000">
                <a:alpha val="73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1679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624465" y="1772816"/>
            <a:ext cx="3484040" cy="5032920"/>
          </a:xfrm>
        </p:spPr>
        <p:txBody>
          <a:bodyPr>
            <a:normAutofit/>
          </a:bodyPr>
          <a:lstStyle/>
          <a:p>
            <a:pPr lvl="0">
              <a:buClr>
                <a:srgbClr val="CCB400"/>
              </a:buClr>
            </a:pPr>
            <a:r>
              <a:rPr lang="ru-RU" sz="2800" dirty="0" smtClean="0"/>
              <a:t>Нажимаем на </a:t>
            </a:r>
            <a:r>
              <a:rPr lang="ru-RU" sz="2800" b="1" i="1" dirty="0" smtClean="0"/>
              <a:t>значок </a:t>
            </a:r>
            <a:r>
              <a:rPr lang="ru-RU" sz="2800" b="1" i="1" dirty="0"/>
              <a:t>папки </a:t>
            </a:r>
            <a:r>
              <a:rPr lang="ru-RU" sz="2800" dirty="0"/>
              <a:t>в левом верхнем углу. </a:t>
            </a:r>
            <a:endParaRPr lang="ru-RU" sz="2800" dirty="0" smtClean="0"/>
          </a:p>
          <a:p>
            <a:pPr lvl="0">
              <a:buClr>
                <a:srgbClr val="CCB400"/>
              </a:buClr>
            </a:pPr>
            <a:r>
              <a:rPr lang="ru-RU" sz="2800" dirty="0"/>
              <a:t>Переименовываем </a:t>
            </a:r>
            <a:r>
              <a:rPr lang="ru-RU" sz="2800" dirty="0" smtClean="0"/>
              <a:t>подборку</a:t>
            </a:r>
          </a:p>
          <a:p>
            <a:pPr lvl="0">
              <a:buClr>
                <a:srgbClr val="CCB400"/>
              </a:buClr>
            </a:pPr>
            <a:r>
              <a:rPr lang="ru-RU" sz="2800" dirty="0" smtClean="0"/>
              <a:t>Открываем </a:t>
            </a:r>
            <a:r>
              <a:rPr lang="ru-RU" sz="2800" dirty="0"/>
              <a:t>папку </a:t>
            </a:r>
            <a:r>
              <a:rPr lang="ru-RU" sz="2800" dirty="0" smtClean="0"/>
              <a:t>и в ней создаем </a:t>
            </a:r>
            <a:r>
              <a:rPr lang="ru-RU" sz="2800" b="1" i="1" dirty="0" smtClean="0"/>
              <a:t>документ</a:t>
            </a:r>
            <a:endParaRPr lang="ru-RU" sz="3100" b="1" i="1" dirty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0" y="116632"/>
            <a:ext cx="9108504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5. Формируем базу данных</a:t>
            </a:r>
            <a:endParaRPr lang="ru-RU" sz="4000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107504" y="1651509"/>
            <a:ext cx="4866610" cy="5162662"/>
            <a:chOff x="889645" y="1556792"/>
            <a:chExt cx="6981825" cy="3848101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20" t="13388" r="5128" b="8079"/>
            <a:stretch/>
          </p:blipFill>
          <p:spPr bwMode="auto">
            <a:xfrm>
              <a:off x="889645" y="1556792"/>
              <a:ext cx="6981825" cy="3848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Прямоугольник 13"/>
            <p:cNvSpPr/>
            <p:nvPr/>
          </p:nvSpPr>
          <p:spPr>
            <a:xfrm>
              <a:off x="900980" y="1772816"/>
              <a:ext cx="288032" cy="216024"/>
            </a:xfrm>
            <a:prstGeom prst="rect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3131840" y="4437112"/>
            <a:ext cx="792088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4" name="Группа 23"/>
          <p:cNvGrpSpPr/>
          <p:nvPr/>
        </p:nvGrpSpPr>
        <p:grpSpPr>
          <a:xfrm>
            <a:off x="104680" y="1677137"/>
            <a:ext cx="5544633" cy="4479377"/>
            <a:chOff x="1384447" y="2254927"/>
            <a:chExt cx="4686300" cy="3096668"/>
          </a:xfrm>
        </p:grpSpPr>
        <p:pic>
          <p:nvPicPr>
            <p:cNvPr id="25" name="Picture 5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42" t="14583" r="22588" b="10448"/>
            <a:stretch/>
          </p:blipFill>
          <p:spPr bwMode="auto">
            <a:xfrm>
              <a:off x="1384447" y="2254927"/>
              <a:ext cx="4686300" cy="3096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Прямоугольник 25"/>
            <p:cNvSpPr/>
            <p:nvPr/>
          </p:nvSpPr>
          <p:spPr>
            <a:xfrm>
              <a:off x="1619672" y="2852936"/>
              <a:ext cx="1224136" cy="144016"/>
            </a:xfrm>
            <a:prstGeom prst="rect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51689"/>
            <a:ext cx="5527556" cy="280831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126047" y="3462327"/>
            <a:ext cx="1422412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609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2683</TotalTime>
  <Words>600</Words>
  <Application>Microsoft Office PowerPoint</Application>
  <PresentationFormat>Экран (4:3)</PresentationFormat>
  <Paragraphs>101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Обычная</vt:lpstr>
      <vt:lpstr>Инструкция по работе с Библиоменеджером Zotero</vt:lpstr>
      <vt:lpstr>Определения. Обзор библиоменеджеров (БМ).</vt:lpstr>
      <vt:lpstr>Обзор библиоменеджеров (БМ). MENDELEY (Elsevier)</vt:lpstr>
      <vt:lpstr>EndNote  (Платформа EndNote Online)</vt:lpstr>
      <vt:lpstr>Презентация PowerPoint</vt:lpstr>
      <vt:lpstr>Презентация PowerPoint</vt:lpstr>
      <vt:lpstr>3. Скачать дополнительные инструменты</vt:lpstr>
      <vt:lpstr>4. Создание документа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 вопросам обращаться В   Информационно-библиографический центр e-library@nsuem.ru т. 243-94-06, доп. 6209  Адрес: ул. Каменская, 52, каб. 3-211.  Часы работы:  пн-чт – с 8:00 до 17:00 пт – с 8:00 до 16:00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Инструкция по работе с ЭБС ZNANIUM.COM</dc:title>
  <dc:creator>Баруткина Евгения Викторовна</dc:creator>
  <cp:lastModifiedBy>Степанченко Алена Андреевна</cp:lastModifiedBy>
  <cp:revision>384</cp:revision>
  <dcterms:created xsi:type="dcterms:W3CDTF">2017-04-19T04:54:00Z</dcterms:created>
  <dcterms:modified xsi:type="dcterms:W3CDTF">2019-12-25T02:22:44Z</dcterms:modified>
</cp:coreProperties>
</file>